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3"/>
  </p:handoutMasterIdLst>
  <p:sldIdLst>
    <p:sldId id="267" r:id="rId2"/>
    <p:sldId id="263" r:id="rId3"/>
    <p:sldId id="264" r:id="rId4"/>
    <p:sldId id="282" r:id="rId5"/>
    <p:sldId id="273" r:id="rId6"/>
    <p:sldId id="274" r:id="rId7"/>
    <p:sldId id="283" r:id="rId8"/>
    <p:sldId id="275" r:id="rId9"/>
    <p:sldId id="276" r:id="rId10"/>
    <p:sldId id="279" r:id="rId11"/>
    <p:sldId id="280" r:id="rId12"/>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uffy" panose="020B0603060100000000" pitchFamily="34" charset="0"/>
      <p:regular r:id="rId18"/>
      <p:bold r:id="rId19"/>
      <p:italic r:id="rId20"/>
      <p:boldItalic r:id="rId21"/>
    </p:embeddedFont>
    <p:embeddedFont>
      <p:font typeface="Twinkl" panose="020B0604020202020204" pitchFamily="2" charset="0"/>
      <p:regular r:id="rId22"/>
      <p:bold r:id="rId23"/>
    </p:embeddedFont>
    <p:embeddedFont>
      <p:font typeface="Twinkl SemiBold" pitchFamily="2" charset="0"/>
      <p:bold r:id="rId24"/>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327"/>
    <a:srgbClr val="B8DD7D"/>
    <a:srgbClr val="33B4A2"/>
    <a:srgbClr val="A21770"/>
    <a:srgbClr val="C1CBF7"/>
    <a:srgbClr val="86CCCE"/>
    <a:srgbClr val="B2B2B2"/>
    <a:srgbClr val="AD8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1" autoAdjust="0"/>
    <p:restoredTop sz="94660"/>
  </p:normalViewPr>
  <p:slideViewPr>
    <p:cSldViewPr snapToGrid="0" showGuides="1">
      <p:cViewPr varScale="1">
        <p:scale>
          <a:sx n="72" d="100"/>
          <a:sy n="72" d="100"/>
        </p:scale>
        <p:origin x="1146" y="78"/>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5" d="100"/>
          <a:sy n="85" d="100"/>
        </p:scale>
        <p:origin x="314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33167E9-9032-4CA4-954C-48ABE772F41D}" type="datetimeFigureOut">
              <a:rPr lang="en-GB"/>
              <a:pPr>
                <a:defRPr/>
              </a:pPr>
              <a:t>24/01/2021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A0B6202-5768-4C47-B169-561E4A42B2C0}" type="slidenum">
              <a:rPr lang="en-GB"/>
              <a:pPr>
                <a:defRPr/>
              </a:pPr>
              <a:t>‹#›</a:t>
            </a:fld>
            <a:endParaRPr lang="en-GB"/>
          </a:p>
        </p:txBody>
      </p:sp>
    </p:spTree>
    <p:extLst>
      <p:ext uri="{BB962C8B-B14F-4D97-AF65-F5344CB8AC3E}">
        <p14:creationId xmlns:p14="http://schemas.microsoft.com/office/powerpoint/2010/main" val="5779984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10"/>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 name="Title 1"/>
          <p:cNvSpPr>
            <a:spLocks noGrp="1"/>
          </p:cNvSpPr>
          <p:nvPr>
            <p:ph type="ctrTitle"/>
          </p:nvPr>
        </p:nvSpPr>
        <p:spPr>
          <a:xfrm>
            <a:off x="466725" y="1122363"/>
            <a:ext cx="8201025" cy="2387600"/>
          </a:xfrm>
        </p:spPr>
        <p:txBody>
          <a:bodyPr>
            <a:normAutofit/>
          </a:bodyPr>
          <a:lstStyle>
            <a:lvl1pPr algn="ctr">
              <a:defRPr sz="40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mn-lt"/>
                <a:ea typeface="Twinkl"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11611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6" name="Title 1"/>
          <p:cNvSpPr>
            <a:spLocks noGrp="1"/>
          </p:cNvSpPr>
          <p:nvPr>
            <p:ph type="title"/>
          </p:nvPr>
        </p:nvSpPr>
        <p:spPr>
          <a:xfrm>
            <a:off x="457198" y="485774"/>
            <a:ext cx="8220075" cy="1199094"/>
          </a:xfrm>
        </p:spPr>
        <p:txBody>
          <a:bodyPr>
            <a:normAutofit/>
          </a:bodyPr>
          <a:lstStyle>
            <a:lvl1pPr>
              <a:defRPr sz="4000" b="1">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457197" y="1837268"/>
            <a:ext cx="8220075" cy="4558770"/>
          </a:xfrm>
        </p:spPr>
        <p:txBody>
          <a:bodyPr/>
          <a:lstStyle>
            <a:lvl1pPr>
              <a:defRPr sz="1800">
                <a:latin typeface="+mn-lt"/>
                <a:ea typeface="Twinkl" pitchFamily="2" charset="0"/>
              </a:defRPr>
            </a:lvl1pPr>
            <a:lvl2pPr>
              <a:defRPr sz="1600">
                <a:latin typeface="+mn-lt"/>
                <a:ea typeface="Twinkl" pitchFamily="2" charset="0"/>
              </a:defRPr>
            </a:lvl2pPr>
            <a:lvl3pPr>
              <a:defRPr sz="1400">
                <a:latin typeface="+mn-lt"/>
                <a:ea typeface="Twinkl" pitchFamily="2" charset="0"/>
              </a:defRPr>
            </a:lvl3pPr>
            <a:lvl4pPr>
              <a:defRPr sz="1400">
                <a:latin typeface="+mn-lt"/>
                <a:ea typeface="Twinkl" pitchFamily="2" charset="0"/>
              </a:defRPr>
            </a:lvl4pPr>
            <a:lvl5pPr>
              <a:defRPr sz="1400">
                <a:latin typeface="+mn-lt"/>
                <a:ea typeface="Twinkl"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0099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a:t>Edit Master text styles</a:t>
            </a:r>
          </a:p>
        </p:txBody>
      </p:sp>
    </p:spTree>
    <p:extLst>
      <p:ext uri="{BB962C8B-B14F-4D97-AF65-F5344CB8AC3E}">
        <p14:creationId xmlns:p14="http://schemas.microsoft.com/office/powerpoint/2010/main" val="577750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466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85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4"/>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4021834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le Class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Whole Cla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62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ividual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Individual Work"/>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00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irs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air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86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lking Partners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Talking Partner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590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s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Group Work"/>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19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ntal and Oral Starter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41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ssesment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34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noChangeArrowheads="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57" r:id="rId10"/>
    <p:sldLayoutId id="2147483758" r:id="rId11"/>
    <p:sldLayoutId id="2147483768" r:id="rId12"/>
    <p:sldLayoutId id="2147483769" r:id="rId13"/>
  </p:sldLayoutIdLst>
  <p:txStyles>
    <p:titleStyle>
      <a:lvl1pPr algn="l" rtl="0" eaLnBrk="0" fontAlgn="base" hangingPunct="0">
        <a:lnSpc>
          <a:spcPct val="90000"/>
        </a:lnSpc>
        <a:spcBef>
          <a:spcPct val="0"/>
        </a:spcBef>
        <a:spcAft>
          <a:spcPct val="0"/>
        </a:spcAft>
        <a:defRPr sz="4000" kern="1200">
          <a:solidFill>
            <a:srgbClr val="1C1C1C"/>
          </a:solidFill>
          <a:latin typeface="+mj-lt"/>
          <a:ea typeface="+mj-ea"/>
          <a:cs typeface="+mj-cs"/>
        </a:defRPr>
      </a:lvl1pPr>
      <a:lvl2pPr algn="l" rtl="0" eaLnBrk="0" fontAlgn="base" hangingPunct="0">
        <a:lnSpc>
          <a:spcPct val="90000"/>
        </a:lnSpc>
        <a:spcBef>
          <a:spcPct val="0"/>
        </a:spcBef>
        <a:spcAft>
          <a:spcPct val="0"/>
        </a:spcAft>
        <a:defRPr sz="4000">
          <a:solidFill>
            <a:srgbClr val="1C1C1C"/>
          </a:solidFill>
          <a:latin typeface="Twinkl SemiBold" pitchFamily="2" charset="0"/>
        </a:defRPr>
      </a:lvl2pPr>
      <a:lvl3pPr algn="l" rtl="0" eaLnBrk="0" fontAlgn="base" hangingPunct="0">
        <a:lnSpc>
          <a:spcPct val="90000"/>
        </a:lnSpc>
        <a:spcBef>
          <a:spcPct val="0"/>
        </a:spcBef>
        <a:spcAft>
          <a:spcPct val="0"/>
        </a:spcAft>
        <a:defRPr sz="4000">
          <a:solidFill>
            <a:srgbClr val="1C1C1C"/>
          </a:solidFill>
          <a:latin typeface="Twinkl SemiBold" pitchFamily="2" charset="0"/>
        </a:defRPr>
      </a:lvl3pPr>
      <a:lvl4pPr algn="l" rtl="0" eaLnBrk="0" fontAlgn="base" hangingPunct="0">
        <a:lnSpc>
          <a:spcPct val="90000"/>
        </a:lnSpc>
        <a:spcBef>
          <a:spcPct val="0"/>
        </a:spcBef>
        <a:spcAft>
          <a:spcPct val="0"/>
        </a:spcAft>
        <a:defRPr sz="4000">
          <a:solidFill>
            <a:srgbClr val="1C1C1C"/>
          </a:solidFill>
          <a:latin typeface="Twinkl SemiBold" pitchFamily="2" charset="0"/>
        </a:defRPr>
      </a:lvl4pPr>
      <a:lvl5pPr algn="l" rtl="0" eaLnBrk="0" fontAlgn="base" hangingPunct="0">
        <a:lnSpc>
          <a:spcPct val="90000"/>
        </a:lnSpc>
        <a:spcBef>
          <a:spcPct val="0"/>
        </a:spcBef>
        <a:spcAft>
          <a:spcPct val="0"/>
        </a:spcAft>
        <a:defRPr sz="4000">
          <a:solidFill>
            <a:srgbClr val="1C1C1C"/>
          </a:solidFill>
          <a:latin typeface="Twinkl SemiBold" pitchFamily="2" charset="0"/>
        </a:defRPr>
      </a:lvl5pPr>
      <a:lvl6pPr marL="457200" algn="l" rtl="0" fontAlgn="base">
        <a:lnSpc>
          <a:spcPct val="90000"/>
        </a:lnSpc>
        <a:spcBef>
          <a:spcPct val="0"/>
        </a:spcBef>
        <a:spcAft>
          <a:spcPct val="0"/>
        </a:spcAft>
        <a:defRPr sz="4000">
          <a:solidFill>
            <a:srgbClr val="1C1C1C"/>
          </a:solidFill>
          <a:latin typeface="Twinkl SemiBold" pitchFamily="2" charset="0"/>
        </a:defRPr>
      </a:lvl6pPr>
      <a:lvl7pPr marL="914400" algn="l" rtl="0" fontAlgn="base">
        <a:lnSpc>
          <a:spcPct val="90000"/>
        </a:lnSpc>
        <a:spcBef>
          <a:spcPct val="0"/>
        </a:spcBef>
        <a:spcAft>
          <a:spcPct val="0"/>
        </a:spcAft>
        <a:defRPr sz="4000">
          <a:solidFill>
            <a:srgbClr val="1C1C1C"/>
          </a:solidFill>
          <a:latin typeface="Twinkl SemiBold" pitchFamily="2" charset="0"/>
        </a:defRPr>
      </a:lvl7pPr>
      <a:lvl8pPr marL="1371600" algn="l" rtl="0" fontAlgn="base">
        <a:lnSpc>
          <a:spcPct val="90000"/>
        </a:lnSpc>
        <a:spcBef>
          <a:spcPct val="0"/>
        </a:spcBef>
        <a:spcAft>
          <a:spcPct val="0"/>
        </a:spcAft>
        <a:defRPr sz="4000">
          <a:solidFill>
            <a:srgbClr val="1C1C1C"/>
          </a:solidFill>
          <a:latin typeface="Twinkl SemiBold" pitchFamily="2" charset="0"/>
        </a:defRPr>
      </a:lvl8pPr>
      <a:lvl9pPr marL="1828800" algn="l" rtl="0" fontAlgn="base">
        <a:lnSpc>
          <a:spcPct val="90000"/>
        </a:lnSpc>
        <a:spcBef>
          <a:spcPct val="0"/>
        </a:spcBef>
        <a:spcAft>
          <a:spcPct val="0"/>
        </a:spcAft>
        <a:defRPr sz="4000">
          <a:solidFill>
            <a:srgbClr val="1C1C1C"/>
          </a:solidFill>
          <a:latin typeface="Twinkl SemiBold"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mn-lt"/>
          <a:ea typeface="Twinkl" pitchFamily="2" charset="0"/>
          <a:cs typeface="Twinkl"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mn-lt"/>
          <a:ea typeface="Twinkl" pitchFamily="2" charset="0"/>
          <a:cs typeface="Twinkl"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mn-lt"/>
          <a:ea typeface="Twinkl" pitchFamily="2" charset="0"/>
          <a:cs typeface="Twinkl"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mn-lt"/>
          <a:ea typeface="Twinkl" pitchFamily="2" charset="0"/>
          <a:cs typeface="Twinkl"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mn-lt"/>
          <a:ea typeface="Twinkl" pitchFamily="2"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650" y="728663"/>
            <a:ext cx="7632700" cy="646331"/>
          </a:xfrm>
          <a:prstGeom prst="rect">
            <a:avLst/>
          </a:prstGeom>
          <a:noFill/>
        </p:spPr>
        <p:txBody>
          <a:bodyPr>
            <a:spAutoFit/>
          </a:bodyPr>
          <a:lstStyle/>
          <a:p>
            <a:pPr algn="ctr" eaLnBrk="1" fontAlgn="auto" hangingPunct="1">
              <a:spcBef>
                <a:spcPts val="0"/>
              </a:spcBef>
              <a:spcAft>
                <a:spcPts val="0"/>
              </a:spcAft>
              <a:defRPr/>
            </a:pPr>
            <a:r>
              <a:rPr lang="en-GB" sz="3600" dirty="0">
                <a:latin typeface="+mj-lt"/>
              </a:rPr>
              <a:t>Cyber Security Guards</a:t>
            </a:r>
          </a:p>
        </p:txBody>
      </p:sp>
      <p:grpSp>
        <p:nvGrpSpPr>
          <p:cNvPr id="25603" name="Group 2"/>
          <p:cNvGrpSpPr>
            <a:grpSpLocks/>
          </p:cNvGrpSpPr>
          <p:nvPr/>
        </p:nvGrpSpPr>
        <p:grpSpPr bwMode="auto">
          <a:xfrm>
            <a:off x="769938" y="3269392"/>
            <a:ext cx="4032721" cy="2041328"/>
            <a:chOff x="769834" y="5474652"/>
            <a:chExt cx="4032776" cy="2041921"/>
          </a:xfrm>
        </p:grpSpPr>
        <p:grpSp>
          <p:nvGrpSpPr>
            <p:cNvPr id="25605" name="Group 4"/>
            <p:cNvGrpSpPr>
              <a:grpSpLocks/>
            </p:cNvGrpSpPr>
            <p:nvPr/>
          </p:nvGrpSpPr>
          <p:grpSpPr bwMode="auto">
            <a:xfrm>
              <a:off x="769834" y="5474652"/>
              <a:ext cx="4032776" cy="2019885"/>
              <a:chOff x="769834" y="3428999"/>
              <a:chExt cx="4032776" cy="2019885"/>
            </a:xfrm>
          </p:grpSpPr>
          <p:sp>
            <p:nvSpPr>
              <p:cNvPr id="6" name="Rectangle 5"/>
              <p:cNvSpPr/>
              <p:nvPr/>
            </p:nvSpPr>
            <p:spPr>
              <a:xfrm>
                <a:off x="769834" y="3471874"/>
                <a:ext cx="4032776" cy="1977010"/>
              </a:xfrm>
              <a:prstGeom prst="rect">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25608" name="Group 7"/>
              <p:cNvGrpSpPr>
                <a:grpSpLocks/>
              </p:cNvGrpSpPr>
              <p:nvPr/>
            </p:nvGrpSpPr>
            <p:grpSpPr bwMode="auto">
              <a:xfrm>
                <a:off x="923925" y="3428999"/>
                <a:ext cx="614587" cy="104775"/>
                <a:chOff x="7225665" y="3428999"/>
                <a:chExt cx="614587" cy="104775"/>
              </a:xfrm>
            </p:grpSpPr>
            <p:sp>
              <p:nvSpPr>
                <p:cNvPr id="8" name="Oval 7"/>
                <p:cNvSpPr/>
                <p:nvPr/>
              </p:nvSpPr>
              <p:spPr>
                <a:xfrm>
                  <a:off x="7225563" y="3428999"/>
                  <a:ext cx="104776" cy="104805"/>
                </a:xfrm>
                <a:prstGeom prst="ellipse">
                  <a:avLst/>
                </a:prstGeom>
                <a:solidFill>
                  <a:srgbClr val="E6212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Oval 8"/>
                <p:cNvSpPr/>
                <p:nvPr/>
              </p:nvSpPr>
              <p:spPr>
                <a:xfrm>
                  <a:off x="7474804" y="3428999"/>
                  <a:ext cx="104776" cy="104805"/>
                </a:xfrm>
                <a:prstGeom prst="ellipse">
                  <a:avLst/>
                </a:prstGeom>
                <a:solidFill>
                  <a:srgbClr val="F9B10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Oval 9"/>
                <p:cNvSpPr/>
                <p:nvPr/>
              </p:nvSpPr>
              <p:spPr>
                <a:xfrm>
                  <a:off x="7735158" y="3428999"/>
                  <a:ext cx="104776" cy="104805"/>
                </a:xfrm>
                <a:prstGeom prst="ellipse">
                  <a:avLst/>
                </a:prstGeom>
                <a:solidFill>
                  <a:srgbClr val="86BD3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25606" name="Rectangle 5"/>
            <p:cNvSpPr>
              <a:spLocks noChangeArrowheads="1"/>
            </p:cNvSpPr>
            <p:nvPr/>
          </p:nvSpPr>
          <p:spPr bwMode="auto">
            <a:xfrm>
              <a:off x="846974" y="5638591"/>
              <a:ext cx="3035850" cy="187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None/>
              </a:pPr>
              <a:r>
                <a:rPr lang="en-GB" altLang="en-US" dirty="0">
                  <a:solidFill>
                    <a:schemeClr val="tx1"/>
                  </a:solidFill>
                </a:rPr>
                <a:t>Use the Cyber Security Guard sheet to discuss the questions at home. </a:t>
              </a:r>
              <a:r>
                <a:rPr lang="en-GB" altLang="en-US" sz="2000" b="1" dirty="0">
                  <a:solidFill>
                    <a:schemeClr val="tx1"/>
                  </a:solidFill>
                </a:rPr>
                <a:t>You do </a:t>
              </a:r>
              <a:r>
                <a:rPr lang="en-GB" altLang="en-US" sz="2000" b="1">
                  <a:solidFill>
                    <a:schemeClr val="tx1"/>
                  </a:solidFill>
                </a:rPr>
                <a:t>not have </a:t>
              </a:r>
              <a:r>
                <a:rPr lang="en-GB" altLang="en-US" sz="2000" b="1" dirty="0">
                  <a:solidFill>
                    <a:schemeClr val="tx1"/>
                  </a:solidFill>
                </a:rPr>
                <a:t>to fill it in just use it for discussion and reflection.</a:t>
              </a:r>
            </a:p>
          </p:txBody>
        </p:sp>
      </p:grpSp>
      <p:grpSp>
        <p:nvGrpSpPr>
          <p:cNvPr id="12" name="Group 11"/>
          <p:cNvGrpSpPr>
            <a:grpSpLocks/>
          </p:cNvGrpSpPr>
          <p:nvPr/>
        </p:nvGrpSpPr>
        <p:grpSpPr bwMode="auto">
          <a:xfrm>
            <a:off x="847078" y="1496022"/>
            <a:ext cx="7730542" cy="707886"/>
            <a:chOff x="850105" y="1369666"/>
            <a:chExt cx="7730268" cy="707803"/>
          </a:xfrm>
        </p:grpSpPr>
        <p:sp>
          <p:nvSpPr>
            <p:cNvPr id="13" name="Oval 12"/>
            <p:cNvSpPr/>
            <p:nvPr/>
          </p:nvSpPr>
          <p:spPr>
            <a:xfrm>
              <a:off x="1029487" y="1597030"/>
              <a:ext cx="404798" cy="404765"/>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t>
              </a:r>
            </a:p>
          </p:txBody>
        </p:sp>
        <p:sp>
          <p:nvSpPr>
            <p:cNvPr id="14" name="Oval 13"/>
            <p:cNvSpPr/>
            <p:nvPr/>
          </p:nvSpPr>
          <p:spPr>
            <a:xfrm>
              <a:off x="1164419" y="1385917"/>
              <a:ext cx="252404" cy="242860"/>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a:t>
              </a:r>
            </a:p>
          </p:txBody>
        </p:sp>
        <p:sp>
          <p:nvSpPr>
            <p:cNvPr id="15" name="Oval 14"/>
            <p:cNvSpPr/>
            <p:nvPr/>
          </p:nvSpPr>
          <p:spPr>
            <a:xfrm>
              <a:off x="850105" y="1538299"/>
              <a:ext cx="252404" cy="242860"/>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a:t>
              </a:r>
            </a:p>
          </p:txBody>
        </p:sp>
        <p:sp>
          <p:nvSpPr>
            <p:cNvPr id="16" name="Rectangle 18"/>
            <p:cNvSpPr>
              <a:spLocks noChangeArrowheads="1"/>
            </p:cNvSpPr>
            <p:nvPr/>
          </p:nvSpPr>
          <p:spPr bwMode="auto">
            <a:xfrm>
              <a:off x="1478733" y="1369666"/>
              <a:ext cx="7101640" cy="70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eaLnBrk="1" hangingPunct="1"/>
              <a:r>
                <a:rPr lang="en-GB" altLang="en-US" sz="2000" b="1" dirty="0">
                  <a:solidFill>
                    <a:srgbClr val="699327"/>
                  </a:solidFill>
                </a:rPr>
                <a:t>What makes a secure password?</a:t>
              </a:r>
            </a:p>
            <a:p>
              <a:pPr eaLnBrk="1" hangingPunct="1"/>
              <a:r>
                <a:rPr lang="en-GB" altLang="en-US" sz="2000" b="1" dirty="0">
                  <a:solidFill>
                    <a:srgbClr val="699327"/>
                  </a:solidFill>
                </a:rPr>
                <a:t>What could happen if you do not have a secure password?</a:t>
              </a:r>
            </a:p>
          </p:txBody>
        </p: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6541" y="2645587"/>
            <a:ext cx="4351809" cy="3076535"/>
          </a:xfrm>
          <a:prstGeom prst="rect">
            <a:avLst/>
          </a:prstGeom>
          <a:effectLst>
            <a:outerShdw blurRad="63500" sx="102000" sy="102000" algn="ctr" rotWithShape="0">
              <a:prstClr val="black">
                <a:alpha val="40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650" y="728663"/>
            <a:ext cx="7632700" cy="646331"/>
          </a:xfrm>
          <a:prstGeom prst="rect">
            <a:avLst/>
          </a:prstGeom>
          <a:noFill/>
        </p:spPr>
        <p:txBody>
          <a:bodyPr>
            <a:spAutoFit/>
          </a:bodyPr>
          <a:lstStyle/>
          <a:p>
            <a:pPr algn="ctr" eaLnBrk="1" fontAlgn="auto" hangingPunct="1">
              <a:spcBef>
                <a:spcPts val="0"/>
              </a:spcBef>
              <a:spcAft>
                <a:spcPts val="0"/>
              </a:spcAft>
              <a:defRPr/>
            </a:pPr>
            <a:r>
              <a:rPr lang="en-GB" sz="3600" dirty="0">
                <a:latin typeface="+mj-lt"/>
              </a:rPr>
              <a:t>Top Tips</a:t>
            </a:r>
          </a:p>
        </p:txBody>
      </p:sp>
      <p:grpSp>
        <p:nvGrpSpPr>
          <p:cNvPr id="26627" name="Group 3"/>
          <p:cNvGrpSpPr>
            <a:grpSpLocks/>
          </p:cNvGrpSpPr>
          <p:nvPr/>
        </p:nvGrpSpPr>
        <p:grpSpPr bwMode="auto">
          <a:xfrm>
            <a:off x="769938" y="4889071"/>
            <a:ext cx="7369046" cy="1203754"/>
            <a:chOff x="769834" y="5474652"/>
            <a:chExt cx="7369146" cy="1203726"/>
          </a:xfrm>
        </p:grpSpPr>
        <p:grpSp>
          <p:nvGrpSpPr>
            <p:cNvPr id="26632" name="Group 4"/>
            <p:cNvGrpSpPr>
              <a:grpSpLocks/>
            </p:cNvGrpSpPr>
            <p:nvPr/>
          </p:nvGrpSpPr>
          <p:grpSpPr bwMode="auto">
            <a:xfrm>
              <a:off x="769834" y="5474652"/>
              <a:ext cx="7369146" cy="1203726"/>
              <a:chOff x="769834" y="3428999"/>
              <a:chExt cx="7369146" cy="1203726"/>
            </a:xfrm>
          </p:grpSpPr>
          <p:sp>
            <p:nvSpPr>
              <p:cNvPr id="7" name="Rectangle 6"/>
              <p:cNvSpPr/>
              <p:nvPr/>
            </p:nvSpPr>
            <p:spPr>
              <a:xfrm>
                <a:off x="769834" y="3471861"/>
                <a:ext cx="7369146" cy="1160864"/>
              </a:xfrm>
              <a:prstGeom prst="rect">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26635" name="Group 7"/>
              <p:cNvGrpSpPr>
                <a:grpSpLocks/>
              </p:cNvGrpSpPr>
              <p:nvPr/>
            </p:nvGrpSpPr>
            <p:grpSpPr bwMode="auto">
              <a:xfrm>
                <a:off x="923925" y="3428999"/>
                <a:ext cx="614587" cy="104775"/>
                <a:chOff x="7225665" y="3428999"/>
                <a:chExt cx="614587" cy="104775"/>
              </a:xfrm>
            </p:grpSpPr>
            <p:sp>
              <p:nvSpPr>
                <p:cNvPr id="9" name="Oval 8"/>
                <p:cNvSpPr/>
                <p:nvPr/>
              </p:nvSpPr>
              <p:spPr>
                <a:xfrm>
                  <a:off x="7225563" y="3428999"/>
                  <a:ext cx="104776" cy="104773"/>
                </a:xfrm>
                <a:prstGeom prst="ellipse">
                  <a:avLst/>
                </a:prstGeom>
                <a:solidFill>
                  <a:srgbClr val="E6212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Oval 9"/>
                <p:cNvSpPr/>
                <p:nvPr/>
              </p:nvSpPr>
              <p:spPr>
                <a:xfrm>
                  <a:off x="7474804" y="3428999"/>
                  <a:ext cx="104776" cy="104773"/>
                </a:xfrm>
                <a:prstGeom prst="ellipse">
                  <a:avLst/>
                </a:prstGeom>
                <a:solidFill>
                  <a:srgbClr val="F9B10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Oval 10"/>
                <p:cNvSpPr/>
                <p:nvPr/>
              </p:nvSpPr>
              <p:spPr>
                <a:xfrm>
                  <a:off x="7735158" y="3428999"/>
                  <a:ext cx="104776" cy="104773"/>
                </a:xfrm>
                <a:prstGeom prst="ellipse">
                  <a:avLst/>
                </a:prstGeom>
                <a:solidFill>
                  <a:srgbClr val="86BD3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26633" name="Rectangle 5"/>
            <p:cNvSpPr>
              <a:spLocks noChangeArrowheads="1"/>
            </p:cNvSpPr>
            <p:nvPr/>
          </p:nvSpPr>
          <p:spPr bwMode="auto">
            <a:xfrm>
              <a:off x="846975" y="5638591"/>
              <a:ext cx="5735032" cy="9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None/>
              </a:pPr>
              <a:r>
                <a:rPr lang="en-GB" altLang="en-US" dirty="0">
                  <a:solidFill>
                    <a:schemeClr val="tx1"/>
                  </a:solidFill>
                </a:rPr>
                <a:t>Passwords and privacy settings are both really, really good ways of keeping your information private and keeping you safe online.</a:t>
              </a:r>
            </a:p>
          </p:txBody>
        </p: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9172" y="4720082"/>
            <a:ext cx="1556952" cy="1464403"/>
          </a:xfrm>
          <a:prstGeom prst="rect">
            <a:avLst/>
          </a:prstGeom>
        </p:spPr>
      </p:pic>
      <p:sp>
        <p:nvSpPr>
          <p:cNvPr id="16" name="Rectangle 15"/>
          <p:cNvSpPr/>
          <p:nvPr/>
        </p:nvSpPr>
        <p:spPr>
          <a:xfrm>
            <a:off x="1277938" y="1830378"/>
            <a:ext cx="5155579" cy="369332"/>
          </a:xfrm>
          <a:prstGeom prst="rect">
            <a:avLst/>
          </a:prstGeom>
        </p:spPr>
        <p:txBody>
          <a:bodyPr wrap="none">
            <a:spAutoFit/>
          </a:bodyPr>
          <a:lstStyle/>
          <a:p>
            <a:r>
              <a:rPr lang="en-GB" dirty="0"/>
              <a:t>Why should you pick a hard-to-guess password?</a:t>
            </a:r>
          </a:p>
        </p:txBody>
      </p:sp>
      <p:grpSp>
        <p:nvGrpSpPr>
          <p:cNvPr id="17" name="Group 16"/>
          <p:cNvGrpSpPr/>
          <p:nvPr/>
        </p:nvGrpSpPr>
        <p:grpSpPr>
          <a:xfrm>
            <a:off x="755651" y="1852968"/>
            <a:ext cx="522288" cy="324152"/>
            <a:chOff x="781566" y="2880367"/>
            <a:chExt cx="733211" cy="512121"/>
          </a:xfrm>
        </p:grpSpPr>
        <p:sp>
          <p:nvSpPr>
            <p:cNvPr id="18" name="Chevron 17"/>
            <p:cNvSpPr/>
            <p:nvPr/>
          </p:nvSpPr>
          <p:spPr>
            <a:xfrm>
              <a:off x="781566"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Chevron 18"/>
            <p:cNvSpPr/>
            <p:nvPr/>
          </p:nvSpPr>
          <p:spPr>
            <a:xfrm>
              <a:off x="1070963"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0" name="Rectangle 19"/>
          <p:cNvSpPr/>
          <p:nvPr/>
        </p:nvSpPr>
        <p:spPr>
          <a:xfrm>
            <a:off x="1277937" y="2588171"/>
            <a:ext cx="4788490" cy="369332"/>
          </a:xfrm>
          <a:prstGeom prst="rect">
            <a:avLst/>
          </a:prstGeom>
        </p:spPr>
        <p:txBody>
          <a:bodyPr wrap="none">
            <a:spAutoFit/>
          </a:bodyPr>
          <a:lstStyle/>
          <a:p>
            <a:r>
              <a:rPr lang="en-GB" dirty="0"/>
              <a:t>Who should you share your passwords with?</a:t>
            </a:r>
          </a:p>
        </p:txBody>
      </p:sp>
      <p:grpSp>
        <p:nvGrpSpPr>
          <p:cNvPr id="21" name="Group 20"/>
          <p:cNvGrpSpPr/>
          <p:nvPr/>
        </p:nvGrpSpPr>
        <p:grpSpPr>
          <a:xfrm>
            <a:off x="755650" y="2610761"/>
            <a:ext cx="522288" cy="324152"/>
            <a:chOff x="781566" y="2880367"/>
            <a:chExt cx="733211" cy="512121"/>
          </a:xfrm>
        </p:grpSpPr>
        <p:sp>
          <p:nvSpPr>
            <p:cNvPr id="22" name="Chevron 21"/>
            <p:cNvSpPr/>
            <p:nvPr/>
          </p:nvSpPr>
          <p:spPr>
            <a:xfrm>
              <a:off x="781566"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Chevron 22"/>
            <p:cNvSpPr/>
            <p:nvPr/>
          </p:nvSpPr>
          <p:spPr>
            <a:xfrm>
              <a:off x="1070963"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4" name="Rectangle 23"/>
          <p:cNvSpPr/>
          <p:nvPr/>
        </p:nvSpPr>
        <p:spPr>
          <a:xfrm>
            <a:off x="1292225" y="3368554"/>
            <a:ext cx="4054315" cy="369332"/>
          </a:xfrm>
          <a:prstGeom prst="rect">
            <a:avLst/>
          </a:prstGeom>
        </p:spPr>
        <p:txBody>
          <a:bodyPr wrap="none">
            <a:spAutoFit/>
          </a:bodyPr>
          <a:lstStyle/>
          <a:p>
            <a:r>
              <a:rPr lang="en-GB" dirty="0"/>
              <a:t>Why should you use privacy settings?</a:t>
            </a:r>
          </a:p>
        </p:txBody>
      </p:sp>
      <p:grpSp>
        <p:nvGrpSpPr>
          <p:cNvPr id="25" name="Group 24"/>
          <p:cNvGrpSpPr/>
          <p:nvPr/>
        </p:nvGrpSpPr>
        <p:grpSpPr>
          <a:xfrm>
            <a:off x="769938" y="3391144"/>
            <a:ext cx="522288" cy="324152"/>
            <a:chOff x="781566" y="2880367"/>
            <a:chExt cx="733211" cy="512121"/>
          </a:xfrm>
        </p:grpSpPr>
        <p:sp>
          <p:nvSpPr>
            <p:cNvPr id="26" name="Chevron 25"/>
            <p:cNvSpPr/>
            <p:nvPr/>
          </p:nvSpPr>
          <p:spPr>
            <a:xfrm>
              <a:off x="781566"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Chevron 26"/>
            <p:cNvSpPr/>
            <p:nvPr/>
          </p:nvSpPr>
          <p:spPr>
            <a:xfrm>
              <a:off x="1070963"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929" y="1259318"/>
            <a:ext cx="2291421" cy="293425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1000"/>
                                        <p:tgtEl>
                                          <p:spTgt spid="26627"/>
                                        </p:tgtEl>
                                      </p:cBhvr>
                                    </p:animEffect>
                                    <p:anim calcmode="lin" valueType="num">
                                      <p:cBhvr>
                                        <p:cTn id="8" dur="1000" fill="hold"/>
                                        <p:tgtEl>
                                          <p:spTgt spid="26627"/>
                                        </p:tgtEl>
                                        <p:attrNameLst>
                                          <p:attrName>ppt_x</p:attrName>
                                        </p:attrNameLst>
                                      </p:cBhvr>
                                      <p:tavLst>
                                        <p:tav tm="0">
                                          <p:val>
                                            <p:strVal val="#ppt_x"/>
                                          </p:val>
                                        </p:tav>
                                        <p:tav tm="100000">
                                          <p:val>
                                            <p:strVal val="#ppt_x"/>
                                          </p:val>
                                        </p:tav>
                                      </p:tavLst>
                                    </p:anim>
                                    <p:anim calcmode="lin" valueType="num">
                                      <p:cBhvr>
                                        <p:cTn id="9" dur="1000" fill="hold"/>
                                        <p:tgtEl>
                                          <p:spTgt spid="266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5364" name="Title 1"/>
          <p:cNvSpPr txBox="1">
            <a:spLocks noChangeArrowheads="1"/>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15365" name="Title 1"/>
          <p:cNvSpPr txBox="1">
            <a:spLocks noChangeArrowheads="1"/>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15366" name="Content Placeholder 15"/>
          <p:cNvSpPr>
            <a:spLocks noGrp="1" noChangeArrowheads="1"/>
          </p:cNvSpPr>
          <p:nvPr>
            <p:ph idx="4294967295"/>
          </p:nvPr>
        </p:nvSpPr>
        <p:spPr>
          <a:xfrm>
            <a:off x="628650" y="1127125"/>
            <a:ext cx="7886700" cy="1409700"/>
          </a:xfrm>
        </p:spPr>
        <p:txBody>
          <a:bodyPr/>
          <a:lstStyle/>
          <a:p>
            <a:pPr eaLnBrk="1" hangingPunct="1"/>
            <a:r>
              <a:rPr lang="en-GB" altLang="en-US"/>
              <a:t>To create strong passwords and understand privacy settings.</a:t>
            </a:r>
          </a:p>
        </p:txBody>
      </p:sp>
      <p:sp>
        <p:nvSpPr>
          <p:cNvPr id="15367" name="Content Placeholder 15"/>
          <p:cNvSpPr txBox="1">
            <a:spLocks noChangeArrowheads="1"/>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r>
              <a:rPr lang="en-GB" altLang="en-US">
                <a:ea typeface="Sassoon Infant Rg" panose="02000503030000020003" pitchFamily="50" charset="0"/>
                <a:cs typeface="Sassoon Infant Rg" panose="02000503030000020003" pitchFamily="50" charset="0"/>
              </a:rPr>
              <a:t>I can create a strong password.</a:t>
            </a:r>
          </a:p>
          <a:p>
            <a:pPr eaLnBrk="1" hangingPunct="1"/>
            <a:r>
              <a:rPr lang="en-GB" altLang="en-US">
                <a:ea typeface="Sassoon Infant Rg" panose="02000503030000020003" pitchFamily="50" charset="0"/>
                <a:cs typeface="Sassoon Infant Rg" panose="02000503030000020003" pitchFamily="50" charset="0"/>
              </a:rPr>
              <a:t>I can explain why a strong password is important.</a:t>
            </a:r>
          </a:p>
          <a:p>
            <a:pPr eaLnBrk="1" hangingPunct="1"/>
            <a:r>
              <a:rPr lang="en-GB" altLang="en-US">
                <a:ea typeface="Sassoon Infant Rg" panose="02000503030000020003" pitchFamily="50" charset="0"/>
                <a:cs typeface="Sassoon Infant Rg" panose="02000503030000020003" pitchFamily="50" charset="0"/>
              </a:rPr>
              <a:t>I can explain what privacy settings are.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251200"/>
            <a:ext cx="2405063"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55650" y="728663"/>
            <a:ext cx="7632700" cy="646112"/>
          </a:xfrm>
          <a:prstGeom prst="rect">
            <a:avLst/>
          </a:prstGeom>
          <a:noFill/>
        </p:spPr>
        <p:txBody>
          <a:bodyPr>
            <a:spAutoFit/>
          </a:bodyPr>
          <a:lstStyle/>
          <a:p>
            <a:pPr algn="ctr" eaLnBrk="1" fontAlgn="auto" hangingPunct="1">
              <a:spcBef>
                <a:spcPts val="0"/>
              </a:spcBef>
              <a:spcAft>
                <a:spcPts val="0"/>
              </a:spcAft>
              <a:defRPr/>
            </a:pPr>
            <a:r>
              <a:rPr lang="en-GB" sz="3600" dirty="0">
                <a:latin typeface="+mj-lt"/>
              </a:rPr>
              <a:t>What Is a Password?</a:t>
            </a:r>
          </a:p>
        </p:txBody>
      </p:sp>
      <p:grpSp>
        <p:nvGrpSpPr>
          <p:cNvPr id="16388" name="Group 3"/>
          <p:cNvGrpSpPr>
            <a:grpSpLocks/>
          </p:cNvGrpSpPr>
          <p:nvPr/>
        </p:nvGrpSpPr>
        <p:grpSpPr bwMode="auto">
          <a:xfrm>
            <a:off x="2427288" y="1479550"/>
            <a:ext cx="4287837" cy="960438"/>
            <a:chOff x="2847205" y="2639459"/>
            <a:chExt cx="4287941" cy="960991"/>
          </a:xfrm>
        </p:grpSpPr>
        <p:grpSp>
          <p:nvGrpSpPr>
            <p:cNvPr id="16393" name="Group 20"/>
            <p:cNvGrpSpPr>
              <a:grpSpLocks/>
            </p:cNvGrpSpPr>
            <p:nvPr/>
          </p:nvGrpSpPr>
          <p:grpSpPr bwMode="auto">
            <a:xfrm>
              <a:off x="2847205" y="2639459"/>
              <a:ext cx="4287941" cy="960991"/>
              <a:chOff x="769834" y="5516934"/>
              <a:chExt cx="3779075" cy="960991"/>
            </a:xfrm>
          </p:grpSpPr>
          <p:sp>
            <p:nvSpPr>
              <p:cNvPr id="11" name="Rectangle 10"/>
              <p:cNvSpPr/>
              <p:nvPr/>
            </p:nvSpPr>
            <p:spPr>
              <a:xfrm>
                <a:off x="769834" y="5516934"/>
                <a:ext cx="3779075" cy="960991"/>
              </a:xfrm>
              <a:prstGeom prst="rect">
                <a:avLst/>
              </a:prstGeom>
              <a:solidFill>
                <a:srgbClr val="DDDBDC">
                  <a:alpha val="54902"/>
                </a:srgbClr>
              </a:solidFill>
              <a:ln w="28575">
                <a:solidFill>
                  <a:srgbClr val="DDDBDC">
                    <a:alpha val="56863"/>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6400" name="Rectangle 24"/>
              <p:cNvSpPr>
                <a:spLocks noChangeArrowheads="1"/>
              </p:cNvSpPr>
              <p:nvPr/>
            </p:nvSpPr>
            <p:spPr bwMode="auto">
              <a:xfrm>
                <a:off x="863762" y="5930384"/>
                <a:ext cx="3542675" cy="36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 typeface="Arial" panose="020B0604020202020204" pitchFamily="34" charset="0"/>
                  <a:buNone/>
                </a:pPr>
                <a:r>
                  <a:rPr lang="en-GB" altLang="en-US">
                    <a:solidFill>
                      <a:schemeClr val="tx1"/>
                    </a:solidFill>
                  </a:rPr>
                  <a:t>What is a password?</a:t>
                </a:r>
              </a:p>
            </p:txBody>
          </p:sp>
        </p:grpSp>
        <p:sp>
          <p:nvSpPr>
            <p:cNvPr id="6" name="Rectangle 5"/>
            <p:cNvSpPr/>
            <p:nvPr/>
          </p:nvSpPr>
          <p:spPr>
            <a:xfrm>
              <a:off x="2847205" y="2639459"/>
              <a:ext cx="4287941" cy="204906"/>
            </a:xfrm>
            <a:prstGeom prst="rect">
              <a:avLst/>
            </a:prstGeom>
            <a:solidFill>
              <a:srgbClr val="B8B6B7"/>
            </a:solidFill>
            <a:ln w="28575">
              <a:solidFill>
                <a:srgbClr val="B8B6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16395" name="Group 2"/>
            <p:cNvGrpSpPr>
              <a:grpSpLocks/>
            </p:cNvGrpSpPr>
            <p:nvPr/>
          </p:nvGrpSpPr>
          <p:grpSpPr bwMode="auto">
            <a:xfrm>
              <a:off x="2924346" y="2689279"/>
              <a:ext cx="614587" cy="104775"/>
              <a:chOff x="1076325" y="1617027"/>
              <a:chExt cx="614587" cy="104775"/>
            </a:xfrm>
          </p:grpSpPr>
          <p:sp>
            <p:nvSpPr>
              <p:cNvPr id="8" name="Oval 7"/>
              <p:cNvSpPr/>
              <p:nvPr/>
            </p:nvSpPr>
            <p:spPr>
              <a:xfrm>
                <a:off x="1076973" y="1616449"/>
                <a:ext cx="104778" cy="104835"/>
              </a:xfrm>
              <a:prstGeom prst="ellipse">
                <a:avLst/>
              </a:prstGeom>
              <a:solidFill>
                <a:srgbClr val="E621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Oval 8"/>
              <p:cNvSpPr/>
              <p:nvPr/>
            </p:nvSpPr>
            <p:spPr>
              <a:xfrm>
                <a:off x="1326217" y="1616449"/>
                <a:ext cx="104778" cy="104835"/>
              </a:xfrm>
              <a:prstGeom prst="ellipse">
                <a:avLst/>
              </a:prstGeom>
              <a:solidFill>
                <a:srgbClr val="F9B10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Oval 9"/>
              <p:cNvSpPr/>
              <p:nvPr/>
            </p:nvSpPr>
            <p:spPr>
              <a:xfrm>
                <a:off x="1586573" y="1616449"/>
                <a:ext cx="104778" cy="104835"/>
              </a:xfrm>
              <a:prstGeom prst="ellipse">
                <a:avLst/>
              </a:prstGeom>
              <a:solidFill>
                <a:srgbClr val="86BD3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13" name="Rectangle 12"/>
          <p:cNvSpPr>
            <a:spLocks noChangeArrowheads="1"/>
          </p:cNvSpPr>
          <p:nvPr/>
        </p:nvSpPr>
        <p:spPr bwMode="auto">
          <a:xfrm>
            <a:off x="3551238" y="3502025"/>
            <a:ext cx="1470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3600" b="1">
                <a:solidFill>
                  <a:schemeClr val="tx1"/>
                </a:solidFill>
              </a:rPr>
              <a:t>A lock</a:t>
            </a:r>
          </a:p>
        </p:txBody>
      </p:sp>
      <p:sp>
        <p:nvSpPr>
          <p:cNvPr id="14" name="Rectangle 13"/>
          <p:cNvSpPr>
            <a:spLocks noChangeArrowheads="1"/>
          </p:cNvSpPr>
          <p:nvPr/>
        </p:nvSpPr>
        <p:spPr bwMode="auto">
          <a:xfrm>
            <a:off x="1222375" y="2616200"/>
            <a:ext cx="6565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3200">
                <a:solidFill>
                  <a:schemeClr val="tx1"/>
                </a:solidFill>
              </a:rPr>
              <a:t>Something to keep your things safe</a:t>
            </a:r>
          </a:p>
        </p:txBody>
      </p:sp>
      <p:sp>
        <p:nvSpPr>
          <p:cNvPr id="15" name="Rectangle 14"/>
          <p:cNvSpPr>
            <a:spLocks noChangeArrowheads="1"/>
          </p:cNvSpPr>
          <p:nvPr/>
        </p:nvSpPr>
        <p:spPr bwMode="auto">
          <a:xfrm>
            <a:off x="3816350" y="4681538"/>
            <a:ext cx="24082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6000">
                <a:solidFill>
                  <a:schemeClr val="tx1"/>
                </a:solidFill>
              </a:rPr>
              <a:t>A code</a:t>
            </a:r>
          </a:p>
        </p:txBody>
      </p:sp>
      <p:sp>
        <p:nvSpPr>
          <p:cNvPr id="16" name="Rectangle 15"/>
          <p:cNvSpPr/>
          <p:nvPr/>
        </p:nvSpPr>
        <p:spPr>
          <a:xfrm>
            <a:off x="5815013" y="3856038"/>
            <a:ext cx="1633537" cy="585787"/>
          </a:xfrm>
          <a:prstGeom prst="rect">
            <a:avLst/>
          </a:prstGeom>
        </p:spPr>
        <p:txBody>
          <a:bodyPr wrap="none">
            <a:spAutoFit/>
          </a:bodyPr>
          <a:lstStyle/>
          <a:p>
            <a:pPr eaLnBrk="1" fontAlgn="auto" hangingPunct="1">
              <a:spcBef>
                <a:spcPts val="0"/>
              </a:spcBef>
              <a:spcAft>
                <a:spcPts val="0"/>
              </a:spcAft>
              <a:defRPr/>
            </a:pPr>
            <a:r>
              <a:rPr lang="en-GB" sz="3200" dirty="0">
                <a:latin typeface="+mj-lt"/>
              </a:rPr>
              <a:t>A secret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650" y="728663"/>
            <a:ext cx="7632700" cy="646112"/>
          </a:xfrm>
          <a:prstGeom prst="rect">
            <a:avLst/>
          </a:prstGeom>
          <a:noFill/>
        </p:spPr>
        <p:txBody>
          <a:bodyPr>
            <a:spAutoFit/>
          </a:bodyPr>
          <a:lstStyle/>
          <a:p>
            <a:pPr algn="ctr" eaLnBrk="1" fontAlgn="auto" hangingPunct="1">
              <a:spcBef>
                <a:spcPts val="0"/>
              </a:spcBef>
              <a:spcAft>
                <a:spcPts val="0"/>
              </a:spcAft>
              <a:defRPr/>
            </a:pPr>
            <a:r>
              <a:rPr lang="en-GB" sz="3600" dirty="0">
                <a:latin typeface="+mj-lt"/>
              </a:rPr>
              <a:t>What Is a Password?</a:t>
            </a:r>
          </a:p>
        </p:txBody>
      </p:sp>
      <p:grpSp>
        <p:nvGrpSpPr>
          <p:cNvPr id="17411" name="Group 3"/>
          <p:cNvGrpSpPr>
            <a:grpSpLocks/>
          </p:cNvGrpSpPr>
          <p:nvPr/>
        </p:nvGrpSpPr>
        <p:grpSpPr bwMode="auto">
          <a:xfrm>
            <a:off x="2427288" y="1479550"/>
            <a:ext cx="4287837" cy="960438"/>
            <a:chOff x="2847205" y="2639459"/>
            <a:chExt cx="4287941" cy="960991"/>
          </a:xfrm>
        </p:grpSpPr>
        <p:grpSp>
          <p:nvGrpSpPr>
            <p:cNvPr id="17423" name="Group 20"/>
            <p:cNvGrpSpPr>
              <a:grpSpLocks/>
            </p:cNvGrpSpPr>
            <p:nvPr/>
          </p:nvGrpSpPr>
          <p:grpSpPr bwMode="auto">
            <a:xfrm>
              <a:off x="2847205" y="2639459"/>
              <a:ext cx="4287941" cy="960991"/>
              <a:chOff x="769834" y="5516934"/>
              <a:chExt cx="3779075" cy="960991"/>
            </a:xfrm>
          </p:grpSpPr>
          <p:sp>
            <p:nvSpPr>
              <p:cNvPr id="11" name="Rectangle 10"/>
              <p:cNvSpPr/>
              <p:nvPr/>
            </p:nvSpPr>
            <p:spPr>
              <a:xfrm>
                <a:off x="769834" y="5516934"/>
                <a:ext cx="3779075" cy="960991"/>
              </a:xfrm>
              <a:prstGeom prst="rect">
                <a:avLst/>
              </a:prstGeom>
              <a:solidFill>
                <a:srgbClr val="DDDBDC">
                  <a:alpha val="54902"/>
                </a:srgbClr>
              </a:solidFill>
              <a:ln w="28575">
                <a:solidFill>
                  <a:srgbClr val="DDDBDC">
                    <a:alpha val="56863"/>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7430" name="Rectangle 24"/>
              <p:cNvSpPr>
                <a:spLocks noChangeArrowheads="1"/>
              </p:cNvSpPr>
              <p:nvPr/>
            </p:nvSpPr>
            <p:spPr bwMode="auto">
              <a:xfrm>
                <a:off x="863762" y="5930384"/>
                <a:ext cx="3542675" cy="36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 typeface="Arial" panose="020B0604020202020204" pitchFamily="34" charset="0"/>
                  <a:buNone/>
                </a:pPr>
                <a:r>
                  <a:rPr lang="en-GB" altLang="en-US">
                    <a:solidFill>
                      <a:schemeClr val="tx1"/>
                    </a:solidFill>
                  </a:rPr>
                  <a:t>Why do we use them?</a:t>
                </a:r>
              </a:p>
            </p:txBody>
          </p:sp>
        </p:grpSp>
        <p:sp>
          <p:nvSpPr>
            <p:cNvPr id="6" name="Rectangle 5"/>
            <p:cNvSpPr/>
            <p:nvPr/>
          </p:nvSpPr>
          <p:spPr>
            <a:xfrm>
              <a:off x="2847205" y="2639459"/>
              <a:ext cx="4287941" cy="204906"/>
            </a:xfrm>
            <a:prstGeom prst="rect">
              <a:avLst/>
            </a:prstGeom>
            <a:solidFill>
              <a:srgbClr val="B8B6B7"/>
            </a:solidFill>
            <a:ln w="28575">
              <a:solidFill>
                <a:srgbClr val="B8B6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17425" name="Group 2"/>
            <p:cNvGrpSpPr>
              <a:grpSpLocks/>
            </p:cNvGrpSpPr>
            <p:nvPr/>
          </p:nvGrpSpPr>
          <p:grpSpPr bwMode="auto">
            <a:xfrm>
              <a:off x="2924346" y="2689279"/>
              <a:ext cx="614587" cy="104775"/>
              <a:chOff x="1076325" y="1617027"/>
              <a:chExt cx="614587" cy="104775"/>
            </a:xfrm>
          </p:grpSpPr>
          <p:sp>
            <p:nvSpPr>
              <p:cNvPr id="8" name="Oval 7"/>
              <p:cNvSpPr/>
              <p:nvPr/>
            </p:nvSpPr>
            <p:spPr>
              <a:xfrm>
                <a:off x="1076973" y="1616449"/>
                <a:ext cx="104778" cy="104835"/>
              </a:xfrm>
              <a:prstGeom prst="ellipse">
                <a:avLst/>
              </a:prstGeom>
              <a:solidFill>
                <a:srgbClr val="E621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Oval 8"/>
              <p:cNvSpPr/>
              <p:nvPr/>
            </p:nvSpPr>
            <p:spPr>
              <a:xfrm>
                <a:off x="1326217" y="1616449"/>
                <a:ext cx="104778" cy="104835"/>
              </a:xfrm>
              <a:prstGeom prst="ellipse">
                <a:avLst/>
              </a:prstGeom>
              <a:solidFill>
                <a:srgbClr val="F9B10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Oval 9"/>
              <p:cNvSpPr/>
              <p:nvPr/>
            </p:nvSpPr>
            <p:spPr>
              <a:xfrm>
                <a:off x="1586573" y="1616449"/>
                <a:ext cx="104778" cy="104835"/>
              </a:xfrm>
              <a:prstGeom prst="ellipse">
                <a:avLst/>
              </a:prstGeom>
              <a:solidFill>
                <a:srgbClr val="86BD3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14" name="Rectangle 13"/>
          <p:cNvSpPr>
            <a:spLocks noChangeArrowheads="1"/>
          </p:cNvSpPr>
          <p:nvPr/>
        </p:nvSpPr>
        <p:spPr bwMode="auto">
          <a:xfrm>
            <a:off x="1012825" y="2655888"/>
            <a:ext cx="7116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3200" dirty="0">
                <a:solidFill>
                  <a:schemeClr val="tx1"/>
                </a:solidFill>
              </a:rPr>
              <a:t>To stop people seeing our information.</a:t>
            </a:r>
          </a:p>
        </p:txBody>
      </p:sp>
      <p:sp>
        <p:nvSpPr>
          <p:cNvPr id="17" name="Rectangle 16"/>
          <p:cNvSpPr>
            <a:spLocks noChangeArrowheads="1"/>
          </p:cNvSpPr>
          <p:nvPr/>
        </p:nvSpPr>
        <p:spPr bwMode="auto">
          <a:xfrm>
            <a:off x="450850" y="4441825"/>
            <a:ext cx="8242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2400" dirty="0">
                <a:solidFill>
                  <a:schemeClr val="tx1"/>
                </a:solidFill>
              </a:rPr>
              <a:t>To make sure only you can change your information.</a:t>
            </a:r>
          </a:p>
        </p:txBody>
      </p:sp>
      <p:sp>
        <p:nvSpPr>
          <p:cNvPr id="18" name="Rectangle 17"/>
          <p:cNvSpPr>
            <a:spLocks noChangeArrowheads="1"/>
          </p:cNvSpPr>
          <p:nvPr/>
        </p:nvSpPr>
        <p:spPr bwMode="auto">
          <a:xfrm>
            <a:off x="901700" y="3589338"/>
            <a:ext cx="734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2800" dirty="0">
                <a:solidFill>
                  <a:schemeClr val="tx1"/>
                </a:solidFill>
              </a:rPr>
              <a:t>To stop people using our accounts.</a:t>
            </a:r>
          </a:p>
        </p:txBody>
      </p:sp>
      <p:grpSp>
        <p:nvGrpSpPr>
          <p:cNvPr id="19" name="Group 18"/>
          <p:cNvGrpSpPr>
            <a:grpSpLocks/>
          </p:cNvGrpSpPr>
          <p:nvPr/>
        </p:nvGrpSpPr>
        <p:grpSpPr bwMode="auto">
          <a:xfrm>
            <a:off x="769938" y="5202238"/>
            <a:ext cx="7618412" cy="890587"/>
            <a:chOff x="769834" y="5474652"/>
            <a:chExt cx="7618515" cy="891971"/>
          </a:xfrm>
        </p:grpSpPr>
        <p:grpSp>
          <p:nvGrpSpPr>
            <p:cNvPr id="17416" name="Group 4"/>
            <p:cNvGrpSpPr>
              <a:grpSpLocks/>
            </p:cNvGrpSpPr>
            <p:nvPr/>
          </p:nvGrpSpPr>
          <p:grpSpPr bwMode="auto">
            <a:xfrm>
              <a:off x="769834" y="5474652"/>
              <a:ext cx="7618515" cy="891971"/>
              <a:chOff x="769834" y="3428999"/>
              <a:chExt cx="7618515" cy="891971"/>
            </a:xfrm>
          </p:grpSpPr>
          <p:sp>
            <p:nvSpPr>
              <p:cNvPr id="22" name="Rectangle 21"/>
              <p:cNvSpPr/>
              <p:nvPr/>
            </p:nvSpPr>
            <p:spPr>
              <a:xfrm>
                <a:off x="769834" y="3471928"/>
                <a:ext cx="7618515" cy="849042"/>
              </a:xfrm>
              <a:prstGeom prst="rect">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17419" name="Group 7"/>
              <p:cNvGrpSpPr>
                <a:grpSpLocks/>
              </p:cNvGrpSpPr>
              <p:nvPr/>
            </p:nvGrpSpPr>
            <p:grpSpPr bwMode="auto">
              <a:xfrm>
                <a:off x="923925" y="3428999"/>
                <a:ext cx="614587" cy="104775"/>
                <a:chOff x="7225665" y="3428999"/>
                <a:chExt cx="614587" cy="104775"/>
              </a:xfrm>
            </p:grpSpPr>
            <p:sp>
              <p:nvSpPr>
                <p:cNvPr id="24" name="Oval 23"/>
                <p:cNvSpPr/>
                <p:nvPr/>
              </p:nvSpPr>
              <p:spPr>
                <a:xfrm>
                  <a:off x="7225563" y="3428999"/>
                  <a:ext cx="104776" cy="104938"/>
                </a:xfrm>
                <a:prstGeom prst="ellipse">
                  <a:avLst/>
                </a:prstGeom>
                <a:solidFill>
                  <a:srgbClr val="E6212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5" name="Oval 24"/>
                <p:cNvSpPr/>
                <p:nvPr/>
              </p:nvSpPr>
              <p:spPr>
                <a:xfrm>
                  <a:off x="7474804" y="3428999"/>
                  <a:ext cx="104776" cy="104938"/>
                </a:xfrm>
                <a:prstGeom prst="ellipse">
                  <a:avLst/>
                </a:prstGeom>
                <a:solidFill>
                  <a:srgbClr val="F9B10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 name="Oval 25"/>
                <p:cNvSpPr/>
                <p:nvPr/>
              </p:nvSpPr>
              <p:spPr>
                <a:xfrm>
                  <a:off x="7735158" y="3428999"/>
                  <a:ext cx="104776" cy="104938"/>
                </a:xfrm>
                <a:prstGeom prst="ellipse">
                  <a:avLst/>
                </a:prstGeom>
                <a:solidFill>
                  <a:srgbClr val="86BD3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17417" name="Rectangle 5"/>
            <p:cNvSpPr>
              <a:spLocks noChangeArrowheads="1"/>
            </p:cNvSpPr>
            <p:nvPr/>
          </p:nvSpPr>
          <p:spPr bwMode="auto">
            <a:xfrm>
              <a:off x="846974" y="5638591"/>
              <a:ext cx="7426166" cy="64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 typeface="Arial" panose="020B0604020202020204" pitchFamily="34" charset="0"/>
                <a:buNone/>
              </a:pPr>
              <a:r>
                <a:rPr lang="en-GB" altLang="en-US" b="1">
                  <a:solidFill>
                    <a:schemeClr val="tx1"/>
                  </a:solidFill>
                </a:rPr>
                <a:t>Remember: </a:t>
              </a:r>
              <a:r>
                <a:rPr lang="en-GB" altLang="en-US">
                  <a:solidFill>
                    <a:schemeClr val="tx1"/>
                  </a:solidFill>
                </a:rPr>
                <a:t>adults will probably have more password-protected accounts than children and these could be for very important things.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650" y="728663"/>
            <a:ext cx="7632700" cy="646112"/>
          </a:xfrm>
          <a:prstGeom prst="rect">
            <a:avLst/>
          </a:prstGeom>
          <a:noFill/>
        </p:spPr>
        <p:txBody>
          <a:bodyPr>
            <a:spAutoFit/>
          </a:bodyPr>
          <a:lstStyle/>
          <a:p>
            <a:pPr algn="ctr" eaLnBrk="1" fontAlgn="auto" hangingPunct="1">
              <a:spcBef>
                <a:spcPts val="0"/>
              </a:spcBef>
              <a:spcAft>
                <a:spcPts val="0"/>
              </a:spcAft>
              <a:defRPr/>
            </a:pPr>
            <a:r>
              <a:rPr lang="en-GB" sz="3600" dirty="0">
                <a:latin typeface="+mj-lt"/>
              </a:rPr>
              <a:t>Keep Out!</a:t>
            </a:r>
          </a:p>
        </p:txBody>
      </p:sp>
      <p:grpSp>
        <p:nvGrpSpPr>
          <p:cNvPr id="18435" name="Group 3"/>
          <p:cNvGrpSpPr>
            <a:grpSpLocks/>
          </p:cNvGrpSpPr>
          <p:nvPr/>
        </p:nvGrpSpPr>
        <p:grpSpPr bwMode="auto">
          <a:xfrm>
            <a:off x="755650" y="1447799"/>
            <a:ext cx="7432675" cy="1890583"/>
            <a:chOff x="2847204" y="2639459"/>
            <a:chExt cx="7433465" cy="1891474"/>
          </a:xfrm>
        </p:grpSpPr>
        <p:grpSp>
          <p:nvGrpSpPr>
            <p:cNvPr id="18442" name="Group 20"/>
            <p:cNvGrpSpPr>
              <a:grpSpLocks/>
            </p:cNvGrpSpPr>
            <p:nvPr/>
          </p:nvGrpSpPr>
          <p:grpSpPr bwMode="auto">
            <a:xfrm>
              <a:off x="2847204" y="2639459"/>
              <a:ext cx="7433465" cy="1891474"/>
              <a:chOff x="769833" y="5516934"/>
              <a:chExt cx="6551308" cy="1891474"/>
            </a:xfrm>
          </p:grpSpPr>
          <p:sp>
            <p:nvSpPr>
              <p:cNvPr id="11" name="Rectangle 10"/>
              <p:cNvSpPr/>
              <p:nvPr/>
            </p:nvSpPr>
            <p:spPr>
              <a:xfrm>
                <a:off x="769833" y="5516934"/>
                <a:ext cx="6551308" cy="1775661"/>
              </a:xfrm>
              <a:prstGeom prst="rect">
                <a:avLst/>
              </a:prstGeom>
              <a:solidFill>
                <a:srgbClr val="DDDBDC">
                  <a:alpha val="54902"/>
                </a:srgbClr>
              </a:solidFill>
              <a:ln w="28575">
                <a:solidFill>
                  <a:srgbClr val="DDDBDC">
                    <a:alpha val="56863"/>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8449" name="Rectangle 24"/>
              <p:cNvSpPr>
                <a:spLocks noChangeArrowheads="1"/>
              </p:cNvSpPr>
              <p:nvPr/>
            </p:nvSpPr>
            <p:spPr bwMode="auto">
              <a:xfrm>
                <a:off x="863762" y="5930384"/>
                <a:ext cx="6399291" cy="147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 typeface="Arial" panose="020B0604020202020204" pitchFamily="34" charset="0"/>
                  <a:buNone/>
                </a:pPr>
                <a:r>
                  <a:rPr lang="en-GB" altLang="en-US" dirty="0">
                    <a:solidFill>
                      <a:schemeClr val="tx1"/>
                    </a:solidFill>
                  </a:rPr>
                  <a:t>Look at the example Password cards (on computing page) , choose one of the examples.</a:t>
                </a:r>
              </a:p>
              <a:p>
                <a:pPr eaLnBrk="1" hangingPunct="1">
                  <a:lnSpc>
                    <a:spcPct val="100000"/>
                  </a:lnSpc>
                  <a:spcBef>
                    <a:spcPct val="0"/>
                  </a:spcBef>
                  <a:buFont typeface="Arial" panose="020B0604020202020204" pitchFamily="34" charset="0"/>
                  <a:buNone/>
                </a:pPr>
                <a:endParaRPr lang="en-GB" altLang="en-US" dirty="0">
                  <a:solidFill>
                    <a:schemeClr val="tx1"/>
                  </a:solidFill>
                </a:endParaRPr>
              </a:p>
              <a:p>
                <a:pPr eaLnBrk="1" hangingPunct="1">
                  <a:lnSpc>
                    <a:spcPct val="100000"/>
                  </a:lnSpc>
                  <a:spcBef>
                    <a:spcPct val="0"/>
                  </a:spcBef>
                  <a:buFont typeface="Arial" panose="020B0604020202020204" pitchFamily="34" charset="0"/>
                  <a:buNone/>
                </a:pPr>
                <a:r>
                  <a:rPr lang="en-GB" altLang="en-US" dirty="0">
                    <a:solidFill>
                      <a:schemeClr val="tx1"/>
                    </a:solidFill>
                  </a:rPr>
                  <a:t>Discuss how you would feel if someone had your password for the site on the card.</a:t>
                </a:r>
              </a:p>
            </p:txBody>
          </p:sp>
        </p:grpSp>
        <p:sp>
          <p:nvSpPr>
            <p:cNvPr id="6" name="Rectangle 5"/>
            <p:cNvSpPr/>
            <p:nvPr/>
          </p:nvSpPr>
          <p:spPr>
            <a:xfrm>
              <a:off x="2847204" y="2639459"/>
              <a:ext cx="7433465" cy="235061"/>
            </a:xfrm>
            <a:prstGeom prst="rect">
              <a:avLst/>
            </a:prstGeom>
            <a:solidFill>
              <a:srgbClr val="B8B6B7"/>
            </a:solidFill>
            <a:ln w="28575">
              <a:solidFill>
                <a:srgbClr val="B8B6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18444" name="Group 2"/>
            <p:cNvGrpSpPr>
              <a:grpSpLocks/>
            </p:cNvGrpSpPr>
            <p:nvPr/>
          </p:nvGrpSpPr>
          <p:grpSpPr bwMode="auto">
            <a:xfrm>
              <a:off x="2924346" y="2689279"/>
              <a:ext cx="614587" cy="104775"/>
              <a:chOff x="1076325" y="1617027"/>
              <a:chExt cx="614587" cy="104775"/>
            </a:xfrm>
          </p:grpSpPr>
          <p:sp>
            <p:nvSpPr>
              <p:cNvPr id="8" name="Oval 7"/>
              <p:cNvSpPr/>
              <p:nvPr/>
            </p:nvSpPr>
            <p:spPr>
              <a:xfrm>
                <a:off x="1076979" y="1616443"/>
                <a:ext cx="104786" cy="104824"/>
              </a:xfrm>
              <a:prstGeom prst="ellipse">
                <a:avLst/>
              </a:prstGeom>
              <a:solidFill>
                <a:srgbClr val="E621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Oval 8"/>
              <p:cNvSpPr/>
              <p:nvPr/>
            </p:nvSpPr>
            <p:spPr>
              <a:xfrm>
                <a:off x="1326242" y="1616443"/>
                <a:ext cx="104786" cy="104824"/>
              </a:xfrm>
              <a:prstGeom prst="ellipse">
                <a:avLst/>
              </a:prstGeom>
              <a:solidFill>
                <a:srgbClr val="F9B10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Oval 9"/>
              <p:cNvSpPr/>
              <p:nvPr/>
            </p:nvSpPr>
            <p:spPr>
              <a:xfrm>
                <a:off x="1586620" y="1616443"/>
                <a:ext cx="104786" cy="104824"/>
              </a:xfrm>
              <a:prstGeom prst="ellipse">
                <a:avLst/>
              </a:prstGeom>
              <a:solidFill>
                <a:srgbClr val="86BD3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nvGrpSpPr>
          <p:cNvPr id="29" name="Group 28"/>
          <p:cNvGrpSpPr>
            <a:grpSpLocks/>
          </p:cNvGrpSpPr>
          <p:nvPr/>
        </p:nvGrpSpPr>
        <p:grpSpPr bwMode="auto">
          <a:xfrm>
            <a:off x="5524500" y="3203575"/>
            <a:ext cx="2889250" cy="2889250"/>
            <a:chOff x="2695574" y="2322539"/>
            <a:chExt cx="3762375" cy="3762375"/>
          </a:xfrm>
        </p:grpSpPr>
        <p:sp>
          <p:nvSpPr>
            <p:cNvPr id="30" name="Oval 29"/>
            <p:cNvSpPr/>
            <p:nvPr/>
          </p:nvSpPr>
          <p:spPr>
            <a:xfrm>
              <a:off x="2695574" y="2322539"/>
              <a:ext cx="3762375" cy="3762375"/>
            </a:xfrm>
            <a:prstGeom prst="ellipse">
              <a:avLst/>
            </a:prstGeom>
            <a:solidFill>
              <a:srgbClr val="86BD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1" name="Oval 30"/>
            <p:cNvSpPr/>
            <p:nvPr/>
          </p:nvSpPr>
          <p:spPr>
            <a:xfrm>
              <a:off x="2763794" y="2430035"/>
              <a:ext cx="3520507" cy="3520509"/>
            </a:xfrm>
            <a:prstGeom prst="ellipse">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2" name="Oval 31"/>
            <p:cNvSpPr/>
            <p:nvPr/>
          </p:nvSpPr>
          <p:spPr>
            <a:xfrm>
              <a:off x="3028400" y="2512725"/>
              <a:ext cx="3332389" cy="3330323"/>
            </a:xfrm>
            <a:prstGeom prst="ellipse">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sp>
        <p:nvSpPr>
          <p:cNvPr id="3" name="Rectangle 2"/>
          <p:cNvSpPr/>
          <p:nvPr/>
        </p:nvSpPr>
        <p:spPr>
          <a:xfrm>
            <a:off x="879475" y="3673475"/>
            <a:ext cx="4572000" cy="1908175"/>
          </a:xfrm>
          <a:prstGeom prst="rect">
            <a:avLst/>
          </a:prstGeom>
        </p:spPr>
        <p:txBody>
          <a:bodyPr>
            <a:spAutoFit/>
          </a:bodyPr>
          <a:lstStyle/>
          <a:p>
            <a:pPr>
              <a:defRPr/>
            </a:pPr>
            <a:r>
              <a:rPr lang="en-GB" b="1" dirty="0"/>
              <a:t>What could happen if someone had the password to that account?</a:t>
            </a:r>
          </a:p>
          <a:p>
            <a:pPr>
              <a:defRPr/>
            </a:pPr>
            <a:endParaRPr lang="en-GB" dirty="0"/>
          </a:p>
          <a:p>
            <a:pPr marL="285750" indent="-285750">
              <a:spcAft>
                <a:spcPts val="600"/>
              </a:spcAft>
              <a:buFont typeface="Arial" panose="020B0604020202020204" pitchFamily="34" charset="0"/>
              <a:buChar char="•"/>
              <a:defRPr/>
            </a:pPr>
            <a:r>
              <a:rPr lang="en-GB" dirty="0"/>
              <a:t>What information could they find out?</a:t>
            </a:r>
          </a:p>
          <a:p>
            <a:pPr marL="285750" indent="-285750">
              <a:spcAft>
                <a:spcPts val="600"/>
              </a:spcAft>
              <a:buFont typeface="Arial" panose="020B0604020202020204" pitchFamily="34" charset="0"/>
              <a:buChar char="•"/>
              <a:defRPr/>
            </a:pPr>
            <a:r>
              <a:rPr lang="en-GB" dirty="0"/>
              <a:t>What could they use your account for?</a:t>
            </a:r>
          </a:p>
          <a:p>
            <a:pPr marL="285750" indent="-285750">
              <a:spcAft>
                <a:spcPts val="600"/>
              </a:spcAft>
              <a:buFont typeface="Arial" panose="020B0604020202020204" pitchFamily="34" charset="0"/>
              <a:buChar char="•"/>
              <a:defRPr/>
            </a:pPr>
            <a:r>
              <a:rPr lang="en-GB" dirty="0"/>
              <a:t>Could it harm you?</a:t>
            </a:r>
          </a:p>
        </p:txBody>
      </p:sp>
      <p:pic>
        <p:nvPicPr>
          <p:cNvPr id="4" name="Picture 3"/>
          <p:cNvPicPr>
            <a:picLocks noChangeAspect="1"/>
          </p:cNvPicPr>
          <p:nvPr/>
        </p:nvPicPr>
        <p:blipFill rotWithShape="1">
          <a:blip r:embed="rId2"/>
          <a:srcRect r="50991"/>
          <a:stretch/>
        </p:blipFill>
        <p:spPr>
          <a:xfrm rot="418108">
            <a:off x="6105525" y="3379788"/>
            <a:ext cx="1727200" cy="2493962"/>
          </a:xfrm>
          <a:prstGeom prst="rect">
            <a:avLst/>
          </a:prstGeom>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6"/>
          <p:cNvGrpSpPr>
            <a:grpSpLocks/>
          </p:cNvGrpSpPr>
          <p:nvPr/>
        </p:nvGrpSpPr>
        <p:grpSpPr bwMode="auto">
          <a:xfrm>
            <a:off x="755650" y="4062413"/>
            <a:ext cx="5721350" cy="1096962"/>
            <a:chOff x="769834" y="5474652"/>
            <a:chExt cx="5721555" cy="1098302"/>
          </a:xfrm>
        </p:grpSpPr>
        <p:grpSp>
          <p:nvGrpSpPr>
            <p:cNvPr id="19470" name="Group 4"/>
            <p:cNvGrpSpPr>
              <a:grpSpLocks/>
            </p:cNvGrpSpPr>
            <p:nvPr/>
          </p:nvGrpSpPr>
          <p:grpSpPr bwMode="auto">
            <a:xfrm>
              <a:off x="769834" y="5474652"/>
              <a:ext cx="5721555" cy="1098302"/>
              <a:chOff x="769834" y="3428999"/>
              <a:chExt cx="5721555" cy="1098302"/>
            </a:xfrm>
          </p:grpSpPr>
          <p:sp>
            <p:nvSpPr>
              <p:cNvPr id="47" name="Rectangle 46"/>
              <p:cNvSpPr/>
              <p:nvPr/>
            </p:nvSpPr>
            <p:spPr>
              <a:xfrm>
                <a:off x="769834" y="3471913"/>
                <a:ext cx="5721555" cy="1055388"/>
              </a:xfrm>
              <a:prstGeom prst="rect">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19473" name="Group 7"/>
              <p:cNvGrpSpPr>
                <a:grpSpLocks/>
              </p:cNvGrpSpPr>
              <p:nvPr/>
            </p:nvGrpSpPr>
            <p:grpSpPr bwMode="auto">
              <a:xfrm>
                <a:off x="923925" y="3428999"/>
                <a:ext cx="614587" cy="104775"/>
                <a:chOff x="7225665" y="3428999"/>
                <a:chExt cx="614587" cy="104775"/>
              </a:xfrm>
            </p:grpSpPr>
            <p:sp>
              <p:nvSpPr>
                <p:cNvPr id="49" name="Oval 48"/>
                <p:cNvSpPr/>
                <p:nvPr/>
              </p:nvSpPr>
              <p:spPr>
                <a:xfrm>
                  <a:off x="7225568" y="3428999"/>
                  <a:ext cx="104779" cy="104903"/>
                </a:xfrm>
                <a:prstGeom prst="ellipse">
                  <a:avLst/>
                </a:prstGeom>
                <a:solidFill>
                  <a:srgbClr val="E6212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0" name="Oval 49"/>
                <p:cNvSpPr/>
                <p:nvPr/>
              </p:nvSpPr>
              <p:spPr>
                <a:xfrm>
                  <a:off x="7474814" y="3428999"/>
                  <a:ext cx="104779" cy="104903"/>
                </a:xfrm>
                <a:prstGeom prst="ellipse">
                  <a:avLst/>
                </a:prstGeom>
                <a:solidFill>
                  <a:srgbClr val="F9B10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1" name="Oval 50"/>
                <p:cNvSpPr/>
                <p:nvPr/>
              </p:nvSpPr>
              <p:spPr>
                <a:xfrm>
                  <a:off x="7735173" y="3428999"/>
                  <a:ext cx="104779" cy="104903"/>
                </a:xfrm>
                <a:prstGeom prst="ellipse">
                  <a:avLst/>
                </a:prstGeom>
                <a:solidFill>
                  <a:srgbClr val="86BD3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19471" name="Rectangle 5"/>
            <p:cNvSpPr>
              <a:spLocks noChangeArrowheads="1"/>
            </p:cNvSpPr>
            <p:nvPr/>
          </p:nvSpPr>
          <p:spPr bwMode="auto">
            <a:xfrm>
              <a:off x="923823" y="5602678"/>
              <a:ext cx="4408723" cy="92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 typeface="Arial" panose="020B0604020202020204" pitchFamily="34" charset="0"/>
                <a:buNone/>
              </a:pPr>
              <a:r>
                <a:rPr lang="en-GB" altLang="en-US">
                  <a:solidFill>
                    <a:schemeClr val="tx1"/>
                  </a:solidFill>
                </a:rPr>
                <a:t>If someone has your password, they might be able to see all of that information!</a:t>
              </a:r>
            </a:p>
          </p:txBody>
        </p:sp>
      </p:grpSp>
      <p:grpSp>
        <p:nvGrpSpPr>
          <p:cNvPr id="19459" name="Group 36"/>
          <p:cNvGrpSpPr>
            <a:grpSpLocks/>
          </p:cNvGrpSpPr>
          <p:nvPr/>
        </p:nvGrpSpPr>
        <p:grpSpPr bwMode="auto">
          <a:xfrm>
            <a:off x="755650" y="2667000"/>
            <a:ext cx="5721350" cy="1096963"/>
            <a:chOff x="769834" y="5474652"/>
            <a:chExt cx="5721555" cy="1098302"/>
          </a:xfrm>
        </p:grpSpPr>
        <p:grpSp>
          <p:nvGrpSpPr>
            <p:cNvPr id="19463" name="Group 4"/>
            <p:cNvGrpSpPr>
              <a:grpSpLocks/>
            </p:cNvGrpSpPr>
            <p:nvPr/>
          </p:nvGrpSpPr>
          <p:grpSpPr bwMode="auto">
            <a:xfrm>
              <a:off x="769834" y="5474652"/>
              <a:ext cx="5721555" cy="1098302"/>
              <a:chOff x="769834" y="3428999"/>
              <a:chExt cx="5721555" cy="1098302"/>
            </a:xfrm>
          </p:grpSpPr>
          <p:sp>
            <p:nvSpPr>
              <p:cNvPr id="39" name="Rectangle 38"/>
              <p:cNvSpPr/>
              <p:nvPr/>
            </p:nvSpPr>
            <p:spPr>
              <a:xfrm>
                <a:off x="769834" y="3471914"/>
                <a:ext cx="5721555" cy="1055387"/>
              </a:xfrm>
              <a:prstGeom prst="rect">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19466" name="Group 7"/>
              <p:cNvGrpSpPr>
                <a:grpSpLocks/>
              </p:cNvGrpSpPr>
              <p:nvPr/>
            </p:nvGrpSpPr>
            <p:grpSpPr bwMode="auto">
              <a:xfrm>
                <a:off x="923925" y="3428999"/>
                <a:ext cx="614587" cy="104775"/>
                <a:chOff x="7225665" y="3428999"/>
                <a:chExt cx="614587" cy="104775"/>
              </a:xfrm>
            </p:grpSpPr>
            <p:sp>
              <p:nvSpPr>
                <p:cNvPr id="41" name="Oval 40"/>
                <p:cNvSpPr/>
                <p:nvPr/>
              </p:nvSpPr>
              <p:spPr>
                <a:xfrm>
                  <a:off x="7225568" y="3428999"/>
                  <a:ext cx="104779" cy="104903"/>
                </a:xfrm>
                <a:prstGeom prst="ellipse">
                  <a:avLst/>
                </a:prstGeom>
                <a:solidFill>
                  <a:srgbClr val="E6212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2" name="Oval 41"/>
                <p:cNvSpPr/>
                <p:nvPr/>
              </p:nvSpPr>
              <p:spPr>
                <a:xfrm>
                  <a:off x="7474814" y="3428999"/>
                  <a:ext cx="104779" cy="104903"/>
                </a:xfrm>
                <a:prstGeom prst="ellipse">
                  <a:avLst/>
                </a:prstGeom>
                <a:solidFill>
                  <a:srgbClr val="F9B10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3" name="Oval 42"/>
                <p:cNvSpPr/>
                <p:nvPr/>
              </p:nvSpPr>
              <p:spPr>
                <a:xfrm>
                  <a:off x="7735173" y="3428999"/>
                  <a:ext cx="104779" cy="104903"/>
                </a:xfrm>
                <a:prstGeom prst="ellipse">
                  <a:avLst/>
                </a:prstGeom>
                <a:solidFill>
                  <a:srgbClr val="86BD3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19464" name="Rectangle 5"/>
            <p:cNvSpPr>
              <a:spLocks noChangeArrowheads="1"/>
            </p:cNvSpPr>
            <p:nvPr/>
          </p:nvSpPr>
          <p:spPr bwMode="auto">
            <a:xfrm>
              <a:off x="923823" y="5602678"/>
              <a:ext cx="4408723" cy="92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 typeface="Arial" panose="020B0604020202020204" pitchFamily="34" charset="0"/>
                <a:buNone/>
              </a:pPr>
              <a:r>
                <a:rPr lang="en-GB" altLang="en-US">
                  <a:solidFill>
                    <a:schemeClr val="tx1"/>
                  </a:solidFill>
                </a:rPr>
                <a:t>When you make an account, you might have your name, address, phone number, email or even bank details stored there. </a:t>
              </a:r>
            </a:p>
          </p:txBody>
        </p:sp>
      </p:grpSp>
      <p:sp>
        <p:nvSpPr>
          <p:cNvPr id="2" name="TextBox 1"/>
          <p:cNvSpPr txBox="1"/>
          <p:nvPr/>
        </p:nvSpPr>
        <p:spPr>
          <a:xfrm>
            <a:off x="755650" y="728663"/>
            <a:ext cx="7632700" cy="646112"/>
          </a:xfrm>
          <a:prstGeom prst="rect">
            <a:avLst/>
          </a:prstGeom>
          <a:noFill/>
        </p:spPr>
        <p:txBody>
          <a:bodyPr>
            <a:spAutoFit/>
          </a:bodyPr>
          <a:lstStyle/>
          <a:p>
            <a:pPr algn="ctr" eaLnBrk="1" fontAlgn="auto" hangingPunct="1">
              <a:spcBef>
                <a:spcPts val="0"/>
              </a:spcBef>
              <a:spcAft>
                <a:spcPts val="0"/>
              </a:spcAft>
              <a:defRPr/>
            </a:pPr>
            <a:r>
              <a:rPr lang="en-GB" sz="3600" dirty="0">
                <a:latin typeface="+mj-lt"/>
              </a:rPr>
              <a:t>Protect Yourself</a:t>
            </a:r>
          </a:p>
        </p:txBody>
      </p:sp>
      <p:pic>
        <p:nvPicPr>
          <p:cNvPr id="1946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6213" y="2366963"/>
            <a:ext cx="3132137"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3"/>
          <p:cNvSpPr>
            <a:spLocks noChangeArrowheads="1"/>
          </p:cNvSpPr>
          <p:nvPr/>
        </p:nvSpPr>
        <p:spPr bwMode="auto">
          <a:xfrm>
            <a:off x="966788" y="1374775"/>
            <a:ext cx="7210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a:t>Passwords stop people from getting into your account, but they also stop people from seeing any private information that might be in your account.</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775200" y="2973388"/>
            <a:ext cx="3424238" cy="815975"/>
          </a:xfrm>
          <a:prstGeom prst="rect">
            <a:avLst/>
          </a:prstGeom>
          <a:solidFill>
            <a:srgbClr val="B8D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1"/>
                </a:solidFill>
              </a:rPr>
              <a:t>Or this:</a:t>
            </a:r>
          </a:p>
        </p:txBody>
      </p:sp>
      <p:sp>
        <p:nvSpPr>
          <p:cNvPr id="8" name="Rectangle 7"/>
          <p:cNvSpPr/>
          <p:nvPr/>
        </p:nvSpPr>
        <p:spPr>
          <a:xfrm>
            <a:off x="966788" y="2973388"/>
            <a:ext cx="3424237" cy="815975"/>
          </a:xfrm>
          <a:prstGeom prst="rect">
            <a:avLst/>
          </a:prstGeom>
          <a:solidFill>
            <a:srgbClr val="B8D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extBox 1"/>
          <p:cNvSpPr txBox="1"/>
          <p:nvPr/>
        </p:nvSpPr>
        <p:spPr>
          <a:xfrm>
            <a:off x="755650" y="728663"/>
            <a:ext cx="7632700" cy="646112"/>
          </a:xfrm>
          <a:prstGeom prst="rect">
            <a:avLst/>
          </a:prstGeom>
          <a:noFill/>
        </p:spPr>
        <p:txBody>
          <a:bodyPr>
            <a:spAutoFit/>
          </a:bodyPr>
          <a:lstStyle/>
          <a:p>
            <a:pPr algn="ctr" eaLnBrk="1" fontAlgn="auto" hangingPunct="1">
              <a:spcBef>
                <a:spcPts val="0"/>
              </a:spcBef>
              <a:spcAft>
                <a:spcPts val="0"/>
              </a:spcAft>
              <a:defRPr/>
            </a:pPr>
            <a:r>
              <a:rPr lang="en-GB" sz="3600" dirty="0">
                <a:latin typeface="+mj-lt"/>
              </a:rPr>
              <a:t>Protect Yourself</a:t>
            </a:r>
          </a:p>
        </p:txBody>
      </p:sp>
      <p:sp>
        <p:nvSpPr>
          <p:cNvPr id="20485" name="Rectangle 3"/>
          <p:cNvSpPr>
            <a:spLocks noChangeArrowheads="1"/>
          </p:cNvSpPr>
          <p:nvPr/>
        </p:nvSpPr>
        <p:spPr bwMode="auto">
          <a:xfrm>
            <a:off x="966788" y="1374775"/>
            <a:ext cx="7210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a:t>Another easy way to protect your information is to always choose to use strong privacy settings. </a:t>
            </a:r>
          </a:p>
          <a:p>
            <a:pPr algn="ctr"/>
            <a:endParaRPr lang="en-GB" altLang="en-US"/>
          </a:p>
          <a:p>
            <a:pPr algn="ctr"/>
            <a:r>
              <a:rPr lang="en-GB" altLang="en-US"/>
              <a:t>Privacy settings mean that you can control what people can see on your account. </a:t>
            </a:r>
          </a:p>
        </p:txBody>
      </p:sp>
      <p:grpSp>
        <p:nvGrpSpPr>
          <p:cNvPr id="21" name="Group 20"/>
          <p:cNvGrpSpPr>
            <a:grpSpLocks/>
          </p:cNvGrpSpPr>
          <p:nvPr/>
        </p:nvGrpSpPr>
        <p:grpSpPr bwMode="auto">
          <a:xfrm>
            <a:off x="1362075" y="5356225"/>
            <a:ext cx="6654800" cy="615950"/>
            <a:chOff x="850105" y="1385917"/>
            <a:chExt cx="6654564" cy="615878"/>
          </a:xfrm>
        </p:grpSpPr>
        <p:sp>
          <p:nvSpPr>
            <p:cNvPr id="22" name="Oval 21"/>
            <p:cNvSpPr/>
            <p:nvPr/>
          </p:nvSpPr>
          <p:spPr>
            <a:xfrm>
              <a:off x="1029487" y="1597030"/>
              <a:ext cx="404798" cy="404765"/>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t>
              </a:r>
            </a:p>
          </p:txBody>
        </p:sp>
        <p:sp>
          <p:nvSpPr>
            <p:cNvPr id="23" name="Oval 22"/>
            <p:cNvSpPr/>
            <p:nvPr/>
          </p:nvSpPr>
          <p:spPr>
            <a:xfrm>
              <a:off x="1164419" y="1385917"/>
              <a:ext cx="252404" cy="242860"/>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a:t>
              </a:r>
            </a:p>
          </p:txBody>
        </p:sp>
        <p:sp>
          <p:nvSpPr>
            <p:cNvPr id="24" name="Oval 23"/>
            <p:cNvSpPr/>
            <p:nvPr/>
          </p:nvSpPr>
          <p:spPr>
            <a:xfrm>
              <a:off x="850105" y="1538299"/>
              <a:ext cx="252404" cy="242860"/>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a:t>
              </a:r>
            </a:p>
          </p:txBody>
        </p:sp>
        <p:sp>
          <p:nvSpPr>
            <p:cNvPr id="20493" name="Rectangle 24"/>
            <p:cNvSpPr>
              <a:spLocks noChangeArrowheads="1"/>
            </p:cNvSpPr>
            <p:nvPr/>
          </p:nvSpPr>
          <p:spPr bwMode="auto">
            <a:xfrm>
              <a:off x="1480002" y="1540064"/>
              <a:ext cx="6024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eaLnBrk="1" hangingPunct="1"/>
              <a:r>
                <a:rPr lang="en-GB" altLang="en-US" sz="2000" b="1">
                  <a:solidFill>
                    <a:srgbClr val="699327"/>
                  </a:solidFill>
                </a:rPr>
                <a:t>Which one would you prefer a stranger seeing?</a:t>
              </a: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3913" y="3683000"/>
            <a:ext cx="362902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7888" y="3694113"/>
            <a:ext cx="3598862"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071563" y="3048000"/>
            <a:ext cx="3038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a:t>It’s the difference between a stranger seeing this: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8"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650" y="728663"/>
            <a:ext cx="7632700" cy="646112"/>
          </a:xfrm>
          <a:prstGeom prst="rect">
            <a:avLst/>
          </a:prstGeom>
          <a:noFill/>
        </p:spPr>
        <p:txBody>
          <a:bodyPr>
            <a:spAutoFit/>
          </a:bodyPr>
          <a:lstStyle/>
          <a:p>
            <a:pPr algn="ctr" eaLnBrk="1" fontAlgn="auto" hangingPunct="1">
              <a:spcBef>
                <a:spcPts val="0"/>
              </a:spcBef>
              <a:spcAft>
                <a:spcPts val="0"/>
              </a:spcAft>
              <a:defRPr/>
            </a:pPr>
            <a:r>
              <a:rPr lang="en-GB" sz="3600" dirty="0">
                <a:latin typeface="+mj-lt"/>
              </a:rPr>
              <a:t>Tough Security</a:t>
            </a:r>
          </a:p>
        </p:txBody>
      </p:sp>
      <p:sp>
        <p:nvSpPr>
          <p:cNvPr id="21507" name="Rectangle 2"/>
          <p:cNvSpPr>
            <a:spLocks noChangeArrowheads="1"/>
          </p:cNvSpPr>
          <p:nvPr/>
        </p:nvSpPr>
        <p:spPr bwMode="auto">
          <a:xfrm>
            <a:off x="809625" y="1490663"/>
            <a:ext cx="7524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dirty="0"/>
              <a:t>On whiteboards, rank these passwords from 1-5 (most to least secure).</a:t>
            </a:r>
          </a:p>
        </p:txBody>
      </p:sp>
      <p:sp>
        <p:nvSpPr>
          <p:cNvPr id="21508" name="Rectangle 3"/>
          <p:cNvSpPr>
            <a:spLocks noChangeArrowheads="1"/>
          </p:cNvSpPr>
          <p:nvPr/>
        </p:nvSpPr>
        <p:spPr bwMode="auto">
          <a:xfrm>
            <a:off x="1223963" y="2136775"/>
            <a:ext cx="45720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buFont typeface="Twinkl SemiBold" pitchFamily="2" charset="0"/>
              <a:buAutoNum type="alphaLcParenR"/>
            </a:pPr>
            <a:r>
              <a:rPr lang="en-GB" altLang="en-US" dirty="0"/>
              <a:t> (a pet’s name) </a:t>
            </a:r>
            <a:r>
              <a:rPr lang="en-GB" altLang="en-US" b="1" dirty="0"/>
              <a:t>Fluffy123</a:t>
            </a:r>
          </a:p>
          <a:p>
            <a:pPr>
              <a:buFont typeface="Twinkl SemiBold" pitchFamily="2" charset="0"/>
              <a:buAutoNum type="alphaLcParenR"/>
            </a:pPr>
            <a:endParaRPr lang="en-GB" altLang="en-US" dirty="0"/>
          </a:p>
          <a:p>
            <a:pPr>
              <a:buFont typeface="Twinkl SemiBold" pitchFamily="2" charset="0"/>
              <a:buAutoNum type="alphaLcParenR"/>
            </a:pPr>
            <a:r>
              <a:rPr lang="en-GB" altLang="en-US" dirty="0"/>
              <a:t> </a:t>
            </a:r>
            <a:r>
              <a:rPr lang="en-GB" altLang="en-US" b="1" dirty="0"/>
              <a:t>Password123</a:t>
            </a:r>
          </a:p>
          <a:p>
            <a:pPr>
              <a:buFont typeface="Twinkl SemiBold" pitchFamily="2" charset="0"/>
              <a:buAutoNum type="alphaLcParenR"/>
            </a:pPr>
            <a:endParaRPr lang="en-GB" altLang="en-US" dirty="0"/>
          </a:p>
          <a:p>
            <a:pPr>
              <a:buFont typeface="Twinkl SemiBold" pitchFamily="2" charset="0"/>
              <a:buAutoNum type="alphaLcParenR"/>
            </a:pPr>
            <a:r>
              <a:rPr lang="en-GB" altLang="en-US" dirty="0"/>
              <a:t> </a:t>
            </a:r>
            <a:r>
              <a:rPr lang="en-GB" altLang="en-US" b="1" dirty="0"/>
              <a:t>Abcde12345</a:t>
            </a:r>
          </a:p>
          <a:p>
            <a:pPr>
              <a:buFont typeface="Twinkl SemiBold" pitchFamily="2" charset="0"/>
              <a:buAutoNum type="alphaLcParenR"/>
            </a:pPr>
            <a:endParaRPr lang="en-GB" altLang="en-US" dirty="0"/>
          </a:p>
          <a:p>
            <a:pPr>
              <a:buFont typeface="Twinkl SemiBold" pitchFamily="2" charset="0"/>
              <a:buAutoNum type="alphaLcParenR"/>
            </a:pPr>
            <a:r>
              <a:rPr lang="en-GB" altLang="en-US" dirty="0"/>
              <a:t> (random word and number) </a:t>
            </a:r>
            <a:r>
              <a:rPr lang="en-GB" altLang="en-US" b="1" dirty="0"/>
              <a:t>pencil21</a:t>
            </a:r>
          </a:p>
          <a:p>
            <a:pPr>
              <a:buFont typeface="Twinkl SemiBold" pitchFamily="2" charset="0"/>
              <a:buAutoNum type="alphaLcParenR"/>
            </a:pPr>
            <a:endParaRPr lang="en-GB" altLang="en-US" dirty="0"/>
          </a:p>
          <a:p>
            <a:pPr>
              <a:buFont typeface="Twinkl SemiBold" pitchFamily="2" charset="0"/>
              <a:buAutoNum type="alphaLcParenR"/>
            </a:pPr>
            <a:r>
              <a:rPr lang="en-GB" altLang="en-US" dirty="0"/>
              <a:t> </a:t>
            </a:r>
            <a:r>
              <a:rPr lang="en-GB" altLang="en-US" b="1" dirty="0"/>
              <a:t>A1btD!bq</a:t>
            </a:r>
            <a:r>
              <a:rPr lang="en-GB" altLang="en-US" dirty="0"/>
              <a:t> </a:t>
            </a:r>
          </a:p>
        </p:txBody>
      </p:sp>
      <p:grpSp>
        <p:nvGrpSpPr>
          <p:cNvPr id="15" name="Group 14"/>
          <p:cNvGrpSpPr>
            <a:grpSpLocks/>
          </p:cNvGrpSpPr>
          <p:nvPr/>
        </p:nvGrpSpPr>
        <p:grpSpPr bwMode="auto">
          <a:xfrm>
            <a:off x="1082675" y="5092700"/>
            <a:ext cx="6654800" cy="615950"/>
            <a:chOff x="850105" y="1385917"/>
            <a:chExt cx="6654564" cy="615878"/>
          </a:xfrm>
        </p:grpSpPr>
        <p:sp>
          <p:nvSpPr>
            <p:cNvPr id="16" name="Oval 15"/>
            <p:cNvSpPr/>
            <p:nvPr/>
          </p:nvSpPr>
          <p:spPr>
            <a:xfrm>
              <a:off x="1029487" y="1597030"/>
              <a:ext cx="404798" cy="404765"/>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t>
              </a:r>
            </a:p>
          </p:txBody>
        </p:sp>
        <p:sp>
          <p:nvSpPr>
            <p:cNvPr id="17" name="Oval 16"/>
            <p:cNvSpPr/>
            <p:nvPr/>
          </p:nvSpPr>
          <p:spPr>
            <a:xfrm>
              <a:off x="1164419" y="1385917"/>
              <a:ext cx="252404" cy="242860"/>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a:t>
              </a:r>
            </a:p>
          </p:txBody>
        </p:sp>
        <p:sp>
          <p:nvSpPr>
            <p:cNvPr id="18" name="Oval 17"/>
            <p:cNvSpPr/>
            <p:nvPr/>
          </p:nvSpPr>
          <p:spPr>
            <a:xfrm>
              <a:off x="850105" y="1538299"/>
              <a:ext cx="252404" cy="242860"/>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a:t>
              </a:r>
            </a:p>
          </p:txBody>
        </p:sp>
        <p:sp>
          <p:nvSpPr>
            <p:cNvPr id="21514" name="Rectangle 18"/>
            <p:cNvSpPr>
              <a:spLocks noChangeArrowheads="1"/>
            </p:cNvSpPr>
            <p:nvPr/>
          </p:nvSpPr>
          <p:spPr bwMode="auto">
            <a:xfrm>
              <a:off x="1480002" y="1540064"/>
              <a:ext cx="6024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eaLnBrk="1" hangingPunct="1"/>
              <a:r>
                <a:rPr lang="en-GB" altLang="en-US" sz="2000" b="1" dirty="0">
                  <a:solidFill>
                    <a:srgbClr val="699327"/>
                  </a:solidFill>
                </a:rPr>
                <a:t>Can you explain your choices?</a:t>
              </a:r>
            </a:p>
          </p:txBody>
        </p:sp>
      </p:grpSp>
      <p:pic>
        <p:nvPicPr>
          <p:cNvPr id="2151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1638" y="2058988"/>
            <a:ext cx="1646237"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ChangeArrowheads="1"/>
          </p:cNvSpPr>
          <p:nvPr/>
        </p:nvSpPr>
        <p:spPr bwMode="auto">
          <a:xfrm>
            <a:off x="896552" y="5082272"/>
            <a:ext cx="59902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dirty="0"/>
              <a:t>The most secure is password e. It uses capital letters, lowercase letters, numbers, symbols and no real words.</a:t>
            </a:r>
          </a:p>
        </p:txBody>
      </p:sp>
      <p:sp>
        <p:nvSpPr>
          <p:cNvPr id="3" name="Rectangle 2"/>
          <p:cNvSpPr/>
          <p:nvPr/>
        </p:nvSpPr>
        <p:spPr>
          <a:xfrm>
            <a:off x="1223963" y="4324865"/>
            <a:ext cx="1552188" cy="396360"/>
          </a:xfrm>
          <a:prstGeom prst="rect">
            <a:avLst/>
          </a:prstGeom>
          <a:noFill/>
          <a:ln>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223963" y="2669232"/>
            <a:ext cx="1964080" cy="396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2"/>
          <p:cNvSpPr>
            <a:spLocks noChangeArrowheads="1"/>
          </p:cNvSpPr>
          <p:nvPr/>
        </p:nvSpPr>
        <p:spPr bwMode="auto">
          <a:xfrm>
            <a:off x="896552" y="5069441"/>
            <a:ext cx="59902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dirty="0"/>
              <a:t>Password b is the least secure… But it’s actually one of the most common passwords in the world!</a:t>
            </a:r>
          </a:p>
        </p:txBody>
      </p:sp>
      <p:sp>
        <p:nvSpPr>
          <p:cNvPr id="4" name="Rectangular Callout 3"/>
          <p:cNvSpPr/>
          <p:nvPr/>
        </p:nvSpPr>
        <p:spPr>
          <a:xfrm>
            <a:off x="4926227" y="2058988"/>
            <a:ext cx="1825411" cy="1211434"/>
          </a:xfrm>
          <a:prstGeom prst="wedgeRectCallout">
            <a:avLst>
              <a:gd name="adj1" fmla="val 80446"/>
              <a:gd name="adj2" fmla="val -143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Remember - never share your password!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3" grpId="0" animBg="1"/>
      <p:bldP spid="13" grpId="0" animBg="1"/>
      <p:bldP spid="14"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650" y="728663"/>
            <a:ext cx="7632700" cy="646331"/>
          </a:xfrm>
          <a:prstGeom prst="rect">
            <a:avLst/>
          </a:prstGeom>
          <a:noFill/>
        </p:spPr>
        <p:txBody>
          <a:bodyPr>
            <a:spAutoFit/>
          </a:bodyPr>
          <a:lstStyle/>
          <a:p>
            <a:pPr algn="ctr" eaLnBrk="1" fontAlgn="auto" hangingPunct="1">
              <a:spcBef>
                <a:spcPts val="0"/>
              </a:spcBef>
              <a:spcAft>
                <a:spcPts val="0"/>
              </a:spcAft>
              <a:defRPr/>
            </a:pPr>
            <a:r>
              <a:rPr lang="en-GB" sz="3600" dirty="0">
                <a:latin typeface="+mj-lt"/>
              </a:rPr>
              <a:t>Tough Security</a:t>
            </a:r>
          </a:p>
        </p:txBody>
      </p:sp>
      <p:grpSp>
        <p:nvGrpSpPr>
          <p:cNvPr id="22531" name="Group 36"/>
          <p:cNvGrpSpPr>
            <a:grpSpLocks/>
          </p:cNvGrpSpPr>
          <p:nvPr/>
        </p:nvGrpSpPr>
        <p:grpSpPr bwMode="auto">
          <a:xfrm>
            <a:off x="769938" y="1430338"/>
            <a:ext cx="7618412" cy="885825"/>
            <a:chOff x="769834" y="5474652"/>
            <a:chExt cx="7618515" cy="886676"/>
          </a:xfrm>
        </p:grpSpPr>
        <p:grpSp>
          <p:nvGrpSpPr>
            <p:cNvPr id="22558" name="Group 4"/>
            <p:cNvGrpSpPr>
              <a:grpSpLocks/>
            </p:cNvGrpSpPr>
            <p:nvPr/>
          </p:nvGrpSpPr>
          <p:grpSpPr bwMode="auto">
            <a:xfrm>
              <a:off x="769834" y="5474652"/>
              <a:ext cx="7618515" cy="886676"/>
              <a:chOff x="769834" y="3428999"/>
              <a:chExt cx="7618515" cy="886676"/>
            </a:xfrm>
          </p:grpSpPr>
          <p:sp>
            <p:nvSpPr>
              <p:cNvPr id="40" name="Rectangle 39"/>
              <p:cNvSpPr/>
              <p:nvPr/>
            </p:nvSpPr>
            <p:spPr>
              <a:xfrm>
                <a:off x="769834" y="3471902"/>
                <a:ext cx="7618515" cy="843773"/>
              </a:xfrm>
              <a:prstGeom prst="rect">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22561" name="Group 7"/>
              <p:cNvGrpSpPr>
                <a:grpSpLocks/>
              </p:cNvGrpSpPr>
              <p:nvPr/>
            </p:nvGrpSpPr>
            <p:grpSpPr bwMode="auto">
              <a:xfrm>
                <a:off x="923925" y="3428999"/>
                <a:ext cx="614587" cy="104775"/>
                <a:chOff x="7225665" y="3428999"/>
                <a:chExt cx="614587" cy="104775"/>
              </a:xfrm>
            </p:grpSpPr>
            <p:sp>
              <p:nvSpPr>
                <p:cNvPr id="42" name="Oval 41"/>
                <p:cNvSpPr/>
                <p:nvPr/>
              </p:nvSpPr>
              <p:spPr>
                <a:xfrm>
                  <a:off x="7225563" y="3428999"/>
                  <a:ext cx="104776" cy="104876"/>
                </a:xfrm>
                <a:prstGeom prst="ellipse">
                  <a:avLst/>
                </a:prstGeom>
                <a:solidFill>
                  <a:srgbClr val="E6212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3" name="Oval 42"/>
                <p:cNvSpPr/>
                <p:nvPr/>
              </p:nvSpPr>
              <p:spPr>
                <a:xfrm>
                  <a:off x="7474804" y="3428999"/>
                  <a:ext cx="104776" cy="104876"/>
                </a:xfrm>
                <a:prstGeom prst="ellipse">
                  <a:avLst/>
                </a:prstGeom>
                <a:solidFill>
                  <a:srgbClr val="F9B10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4" name="Oval 43"/>
                <p:cNvSpPr/>
                <p:nvPr/>
              </p:nvSpPr>
              <p:spPr>
                <a:xfrm>
                  <a:off x="7735158" y="3428999"/>
                  <a:ext cx="104776" cy="104876"/>
                </a:xfrm>
                <a:prstGeom prst="ellipse">
                  <a:avLst/>
                </a:prstGeom>
                <a:solidFill>
                  <a:srgbClr val="86BD3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22559" name="Rectangle 5"/>
            <p:cNvSpPr>
              <a:spLocks noChangeArrowheads="1"/>
            </p:cNvSpPr>
            <p:nvPr/>
          </p:nvSpPr>
          <p:spPr bwMode="auto">
            <a:xfrm>
              <a:off x="846974" y="5638591"/>
              <a:ext cx="7426166" cy="64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None/>
              </a:pPr>
              <a:r>
                <a:rPr lang="en-GB" altLang="en-US" dirty="0">
                  <a:solidFill>
                    <a:schemeClr val="tx1"/>
                  </a:solidFill>
                </a:rPr>
                <a:t>Which of these four privacy settings would you advise someone to use on a children’s social media site?</a:t>
              </a:r>
            </a:p>
          </p:txBody>
        </p:sp>
      </p:grpSp>
      <p:sp>
        <p:nvSpPr>
          <p:cNvPr id="6" name="Rectangle 5"/>
          <p:cNvSpPr/>
          <p:nvPr/>
        </p:nvSpPr>
        <p:spPr>
          <a:xfrm>
            <a:off x="769937" y="2476500"/>
            <a:ext cx="7385521" cy="2585323"/>
          </a:xfrm>
          <a:prstGeom prst="rect">
            <a:avLst/>
          </a:prstGeom>
        </p:spPr>
        <p:txBody>
          <a:bodyPr wrap="square">
            <a:spAutoFit/>
          </a:bodyPr>
          <a:lstStyle/>
          <a:p>
            <a:pPr marL="342900" indent="-342900">
              <a:buFont typeface="+mj-lt"/>
              <a:buAutoNum type="arabicPeriod"/>
            </a:pPr>
            <a:r>
              <a:rPr lang="en-GB" dirty="0"/>
              <a:t>Your whole profile can be seen by friends.</a:t>
            </a:r>
          </a:p>
          <a:p>
            <a:pPr marL="342900" indent="-342900">
              <a:buFont typeface="+mj-lt"/>
              <a:buAutoNum type="arabicPeriod"/>
            </a:pPr>
            <a:endParaRPr lang="en-GB" dirty="0"/>
          </a:p>
          <a:p>
            <a:pPr marL="342900" indent="-342900">
              <a:buFont typeface="+mj-lt"/>
              <a:buAutoNum type="arabicPeriod"/>
            </a:pPr>
            <a:r>
              <a:rPr lang="en-GB" dirty="0"/>
              <a:t>You can choose which parts of your profile can be seen by both strangers and friends.</a:t>
            </a:r>
          </a:p>
          <a:p>
            <a:pPr marL="342900" indent="-342900">
              <a:buFont typeface="+mj-lt"/>
              <a:buAutoNum type="arabicPeriod"/>
            </a:pPr>
            <a:endParaRPr lang="en-GB" dirty="0"/>
          </a:p>
          <a:p>
            <a:pPr marL="342900" indent="-342900">
              <a:buFont typeface="+mj-lt"/>
              <a:buAutoNum type="arabicPeriod"/>
            </a:pPr>
            <a:r>
              <a:rPr lang="en-GB" dirty="0"/>
              <a:t>Anyone can see your whole profile, just be careful what you put on there (open profile).</a:t>
            </a:r>
          </a:p>
          <a:p>
            <a:pPr marL="342900" indent="-342900">
              <a:buFont typeface="+mj-lt"/>
              <a:buAutoNum type="arabicPeriod"/>
            </a:pPr>
            <a:endParaRPr lang="en-GB" dirty="0"/>
          </a:p>
          <a:p>
            <a:pPr marL="342900" indent="-342900">
              <a:buFont typeface="+mj-lt"/>
              <a:buAutoNum type="arabicPeriod"/>
            </a:pPr>
            <a:r>
              <a:rPr lang="en-GB" dirty="0"/>
              <a:t>No part of your profile can be seen by anyone.</a:t>
            </a:r>
          </a:p>
        </p:txBody>
      </p:sp>
      <p:sp>
        <p:nvSpPr>
          <p:cNvPr id="8" name="Rectangle 7"/>
          <p:cNvSpPr/>
          <p:nvPr/>
        </p:nvSpPr>
        <p:spPr>
          <a:xfrm>
            <a:off x="769937" y="5156886"/>
            <a:ext cx="7618413" cy="935939"/>
          </a:xfrm>
          <a:prstGeom prst="rect">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Option 4 is definitely the most secure, but the second option could also be safe. If you are unsure, it is best to stick to the fourth option or ask an adult you trust to help.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Custom 3">
      <a:majorFont>
        <a:latin typeface="Twinkl Semi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 id="{1ADDB1BB-0B25-4201-92C4-C10345475AC7}" vid="{AEF62274-0B55-49D0-A2A4-32014AE46B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#English Lesson Presentation</Template>
  <TotalTime>352</TotalTime>
  <Words>629</Words>
  <Application>Microsoft Office PowerPoint</Application>
  <PresentationFormat>On-screen Show (4:3)</PresentationFormat>
  <Paragraphs>83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Twinkl SemiBold</vt:lpstr>
      <vt:lpstr>Twinkl</vt:lpstr>
      <vt:lpstr>Calibri</vt:lpstr>
      <vt:lpstr>Tuffy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 Lima</dc:creator>
  <cp:lastModifiedBy>Jess</cp:lastModifiedBy>
  <cp:revision>23</cp:revision>
  <dcterms:created xsi:type="dcterms:W3CDTF">2018-06-04T10:31:20Z</dcterms:created>
  <dcterms:modified xsi:type="dcterms:W3CDTF">2021-01-24T21:20:07Z</dcterms:modified>
</cp:coreProperties>
</file>