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579" r:id="rId3"/>
    <p:sldId id="340" r:id="rId4"/>
    <p:sldId id="577" r:id="rId5"/>
    <p:sldId id="257" r:id="rId6"/>
    <p:sldId id="258" r:id="rId7"/>
    <p:sldId id="5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0C136-B2F3-45C5-8ABC-2D28CC3C1A3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897DA-856D-4083-A262-409083DFA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50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37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06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E5791-B535-40DE-BB69-E8DE8020F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B620C4-DF54-4B31-BA5B-EA42D01F9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DEB6-F055-45A2-83B3-657E1382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C11DF-3E9A-468E-A0D5-5C9EF1420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0CA88-0BA9-4CA9-B95E-4D6C38AA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8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353B9-0E70-4534-BAEF-207BAD0A3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807653-3F8F-4A04-9E50-AD20BB257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B4E6-7980-48F7-87D5-28E12338A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5B6C4-2BD4-4EBF-A96E-273F3622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3D8EB-F25A-4E96-B770-300A9919A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1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532C9D-48DC-4506-A773-0FB511681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6E9B1-424B-4D85-9407-9D9DAA367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3C314-33BB-45CC-9FFD-9541DD10E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12D2E-4734-4617-93AE-BB22CE110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B81E5-5071-4794-9D4C-261D01EE1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5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EA47-0AA0-474D-A148-F5E0B7EA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AC837-C9AD-4D99-8E38-594C21CA3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B5C30-F21B-4755-8C7A-320160669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D7995-F84F-4E0E-BF3B-A860FD6BE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E7D44-F4ED-4FFC-8BA6-2AA51B86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9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7730-9362-4D03-987C-91537BD0E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9C8A0-C469-4FB6-9CF9-342CD1A9C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787BD-816D-49FA-8DF4-CB95BDBD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1F25C-D238-4538-9B09-2529F580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3B86E-CB47-4B6C-8FA5-342D16020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6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33250-87EA-48B3-9D3D-FBEAAE282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05609-A119-449C-8527-7227D1AAD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FB656-6AA4-4277-9522-FFA6ECC0C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69811-8E70-4C76-BE3F-2B95DE9F5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9D22-A0FC-410D-9B1E-74F21CBDA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175B8-98D5-4C7F-B1BA-BAE198A73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0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124D8-1F30-4D82-A0AA-ACAD70F84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D8191-2782-4D21-BAFC-37BA1DB16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29B64-7D43-4C7A-9061-A0F223F7C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8D370-7BB0-4457-8ED5-451F67E24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EAA0B8-B200-4A50-A6F1-195447603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AE656B-B3AE-4A05-A316-CA822D78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F8FFE5-F2CE-4D50-82C6-FD5DE0717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AC0B11-94F0-4956-B340-D9D2EF18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BB40-F8DD-4140-A72E-44EE9CF2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01D6E6-4DBE-4013-BAFE-C334A81D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FCB9A2-4BF8-4C91-86BA-62793D95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F523F-381A-45B6-95FD-8AF84A5A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9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9B37F-9A25-48A7-BDBF-230D1E3F1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BCA045-A559-44EE-B156-FB85D0670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AD145-0741-4EBE-B6F6-9A6D6A5F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2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5404B-BEAC-4E38-865C-62A7EA779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A5C3F-BE39-4E46-A8EC-AF41F0EA6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05A1F-A109-4E63-864F-590E0F07E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B7513-BFED-48CF-AE98-A16F368C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B2CC0-157E-4A25-B229-5EC2B9CC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C615C-A483-4ACE-BAC4-78F5BDC34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8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3C377-E873-4993-82EF-F90C379B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F3106-75A4-4510-B9AE-99645DA8DA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38F87-EE08-48FF-9AEB-A3105F177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15BF4-316A-4200-9390-D8729524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FA947-6C24-4007-9ADA-B72E12703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167AC8-F7DF-4A8E-BCA8-81D187FF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6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286BBB-85A5-4EBF-9E3A-8EAECFDBD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4A4DB-562D-401D-8013-3A5990736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A298D-0626-4375-823D-F9ED686DF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987F9-F447-4E37-A9E8-13902EC3370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63F03-D8AC-4F43-A23A-EA7AEDD5C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563A0-8F3F-48F3-8503-EA73C03ED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4D1C-F04C-4153-8088-2D9D97B5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1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1969A-9F07-4602-B9AF-7CF599D45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Spellings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260250-5811-41B3-B9D8-CA61DD38D6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Test on Friday 19</a:t>
            </a:r>
            <a:r>
              <a:rPr lang="en-US" baseline="30000" dirty="0"/>
              <a:t>th</a:t>
            </a:r>
            <a:r>
              <a:rPr lang="en-US" dirty="0"/>
              <a:t> November 2021</a:t>
            </a:r>
          </a:p>
        </p:txBody>
      </p:sp>
    </p:spTree>
    <p:extLst>
      <p:ext uri="{BB962C8B-B14F-4D97-AF65-F5344CB8AC3E}">
        <p14:creationId xmlns:p14="http://schemas.microsoft.com/office/powerpoint/2010/main" val="354118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6">
            <a:extLst>
              <a:ext uri="{FF2B5EF4-FFF2-40B4-BE49-F238E27FC236}">
                <a16:creationId xmlns:a16="http://schemas.microsoft.com/office/drawing/2014/main" id="{A32833B7-70DF-4240-9FAC-F93C24671971}"/>
              </a:ext>
            </a:extLst>
          </p:cNvPr>
          <p:cNvGraphicFramePr>
            <a:graphicFrameLocks/>
          </p:cNvGraphicFramePr>
          <p:nvPr/>
        </p:nvGraphicFramePr>
        <p:xfrm>
          <a:off x="3429000" y="1311275"/>
          <a:ext cx="8363607" cy="5220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8229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The /j/ sound at the end of a word can be spelled using ‘</a:t>
                      </a:r>
                      <a:r>
                        <a:rPr lang="en-GB" sz="1700" b="0" i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700" b="0" i="0" dirty="0">
                          <a:latin typeface="Muli" pitchFamily="2" charset="77"/>
                        </a:rPr>
                        <a:t>’. The rule is that this sound follows a short vowel sound,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9659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Main Teaching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dirty="0">
                          <a:latin typeface="Muli" pitchFamily="2" charset="77"/>
                        </a:rPr>
                        <a:t>Show children the spelling list and say the words. Can they hear a sound that appears in each word? If they correctly spot the /j/ sound then ask them to speak with a partner for 20 seconds and then write down, on a whiteboard, the letters that they think are creating the sound /j/.  Share the answers and discuss the spelling rule.</a:t>
                      </a:r>
                      <a:br>
                        <a:rPr lang="en-GB" sz="1700" b="0" i="0" dirty="0">
                          <a:latin typeface="Muli" pitchFamily="2" charset="77"/>
                        </a:rPr>
                      </a:br>
                      <a:br>
                        <a:rPr lang="en-GB" sz="1700" b="0" i="0" dirty="0">
                          <a:latin typeface="Muli" pitchFamily="2" charset="77"/>
                        </a:rPr>
                      </a:br>
                      <a:r>
                        <a:rPr lang="en-GB" sz="1700" b="0" i="0" dirty="0">
                          <a:latin typeface="Muli" pitchFamily="2" charset="77"/>
                        </a:rPr>
                        <a:t>In pairs, can they think of any other words that end with the ‘</a:t>
                      </a:r>
                      <a:r>
                        <a:rPr lang="en-GB" sz="1700" b="0" i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700" b="0" i="0" dirty="0">
                          <a:latin typeface="Muli" pitchFamily="2" charset="77"/>
                        </a:rPr>
                        <a:t>’ spelling?</a:t>
                      </a:r>
                    </a:p>
                    <a:p>
                      <a:endParaRPr lang="en-GB" sz="1700" b="0" i="0" baseline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869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Independent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Look at the images, can children work out what they are and how to spell them? Remember that each image will have the spelling rule ending!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A495A0-C0D5-4B04-945B-CF7CE68B7516}"/>
              </a:ext>
            </a:extLst>
          </p:cNvPr>
          <p:cNvGraphicFramePr>
            <a:graphicFrameLocks noGrp="1"/>
          </p:cNvGraphicFramePr>
          <p:nvPr/>
        </p:nvGraphicFramePr>
        <p:xfrm>
          <a:off x="516652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FC54CBD-1D4A-4D88-9774-4B7AEB5CEDA2}"/>
              </a:ext>
            </a:extLst>
          </p:cNvPr>
          <p:cNvSpPr txBox="1">
            <a:spLocks/>
          </p:cNvSpPr>
          <p:nvPr/>
        </p:nvSpPr>
        <p:spPr>
          <a:xfrm>
            <a:off x="949911" y="325968"/>
            <a:ext cx="9632272" cy="8678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Muli" panose="020B0604020202020204" charset="0"/>
              </a:rPr>
              <a:t>The /j/ sound spelled </a:t>
            </a:r>
            <a:r>
              <a:rPr lang="mr-IN" dirty="0">
                <a:latin typeface="Muli" panose="020B0604020202020204" charset="0"/>
              </a:rPr>
              <a:t>–</a:t>
            </a:r>
            <a:r>
              <a:rPr lang="en-GB" dirty="0" err="1">
                <a:latin typeface="Muli" panose="020B0604020202020204" charset="0"/>
              </a:rPr>
              <a:t>dge</a:t>
            </a:r>
            <a:r>
              <a:rPr lang="en-GB" dirty="0">
                <a:latin typeface="Muli" panose="020B0604020202020204" charset="0"/>
              </a:rPr>
              <a:t> at the end of words.  This spelling is used after the short vowel sounds</a:t>
            </a:r>
          </a:p>
        </p:txBody>
      </p:sp>
    </p:spTree>
    <p:extLst>
      <p:ext uri="{BB962C8B-B14F-4D97-AF65-F5344CB8AC3E}">
        <p14:creationId xmlns:p14="http://schemas.microsoft.com/office/powerpoint/2010/main" val="275039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859D-17CA-AE45-8AD8-D6721354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473868"/>
            <a:ext cx="8201025" cy="1325563"/>
          </a:xfrm>
        </p:spPr>
        <p:txBody>
          <a:bodyPr>
            <a:noAutofit/>
          </a:bodyPr>
          <a:lstStyle/>
          <a:p>
            <a:pPr algn="l"/>
            <a:r>
              <a:rPr lang="en-GB" sz="3600" dirty="0"/>
              <a:t>What can you see? Write down what these images are: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FDF70-1904-40C9-8713-B419E26566FE}"/>
              </a:ext>
            </a:extLst>
          </p:cNvPr>
          <p:cNvSpPr txBox="1"/>
          <p:nvPr/>
        </p:nvSpPr>
        <p:spPr>
          <a:xfrm>
            <a:off x="10220960" y="3770868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w _ d _ _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77888D-BA0A-49D7-8510-5DEA9CCA63CD}"/>
              </a:ext>
            </a:extLst>
          </p:cNvPr>
          <p:cNvSpPr txBox="1"/>
          <p:nvPr/>
        </p:nvSpPr>
        <p:spPr>
          <a:xfrm>
            <a:off x="6760240" y="3525599"/>
            <a:ext cx="141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j  u d _ _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81A8DA-9C90-4344-9FDB-5F9DD313DA7F}"/>
              </a:ext>
            </a:extLst>
          </p:cNvPr>
          <p:cNvSpPr txBox="1"/>
          <p:nvPr/>
        </p:nvSpPr>
        <p:spPr>
          <a:xfrm>
            <a:off x="8362951" y="6168866"/>
            <a:ext cx="1572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f r _ _ _ 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1749BF-8244-4313-AC4D-D42378614362}"/>
              </a:ext>
            </a:extLst>
          </p:cNvPr>
          <p:cNvSpPr txBox="1"/>
          <p:nvPr/>
        </p:nvSpPr>
        <p:spPr>
          <a:xfrm>
            <a:off x="3804843" y="4140200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h _ d _ 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3D6F0-21F1-4AE7-B136-B0A08B642584}"/>
              </a:ext>
            </a:extLst>
          </p:cNvPr>
          <p:cNvSpPr txBox="1"/>
          <p:nvPr/>
        </p:nvSpPr>
        <p:spPr>
          <a:xfrm>
            <a:off x="970159" y="4018647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_ r _ d _ _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440631-8D5D-48F9-9E4D-DE85F644EFC9}"/>
              </a:ext>
            </a:extLst>
          </p:cNvPr>
          <p:cNvSpPr txBox="1"/>
          <p:nvPr/>
        </p:nvSpPr>
        <p:spPr>
          <a:xfrm>
            <a:off x="1596086" y="6235700"/>
            <a:ext cx="22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l o _ _ _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6100D0-2874-415B-A9D7-B5DB7A41B270}"/>
              </a:ext>
            </a:extLst>
          </p:cNvPr>
          <p:cNvSpPr txBox="1"/>
          <p:nvPr/>
        </p:nvSpPr>
        <p:spPr>
          <a:xfrm>
            <a:off x="4989795" y="6244827"/>
            <a:ext cx="139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_ a _ _ e</a:t>
            </a:r>
          </a:p>
        </p:txBody>
      </p:sp>
      <p:pic>
        <p:nvPicPr>
          <p:cNvPr id="1026" name="Picture 2" descr="Suspension Bridge, Brooklyn Bridge">
            <a:extLst>
              <a:ext uri="{FF2B5EF4-FFF2-40B4-BE49-F238E27FC236}">
                <a16:creationId xmlns:a16="http://schemas.microsoft.com/office/drawing/2014/main" id="{AA68206E-E820-4FA6-902D-8EC605F31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2447817"/>
            <a:ext cx="2367860" cy="1477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rden Fence Garden Fence Nature Hedge Pla">
            <a:extLst>
              <a:ext uri="{FF2B5EF4-FFF2-40B4-BE49-F238E27FC236}">
                <a16:creationId xmlns:a16="http://schemas.microsoft.com/office/drawing/2014/main" id="{C20A0155-D30B-43FB-B688-D03F4C362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9930" y="2783910"/>
            <a:ext cx="2367860" cy="129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udge, Lawyer, Attorney, Barrister">
            <a:extLst>
              <a:ext uri="{FF2B5EF4-FFF2-40B4-BE49-F238E27FC236}">
                <a16:creationId xmlns:a16="http://schemas.microsoft.com/office/drawing/2014/main" id="{FC1E29CF-151D-48B7-ABEA-6A5AD4841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2252" y="1343940"/>
            <a:ext cx="1450162" cy="2181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wedge">
            <a:extLst>
              <a:ext uri="{FF2B5EF4-FFF2-40B4-BE49-F238E27FC236}">
                <a16:creationId xmlns:a16="http://schemas.microsoft.com/office/drawing/2014/main" id="{BE70DEFA-2869-4737-9D93-0C0BAD747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7211" y="2233722"/>
            <a:ext cx="1661209" cy="1661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g Cabin Cabin Rustic House Home Rural Ar">
            <a:extLst>
              <a:ext uri="{FF2B5EF4-FFF2-40B4-BE49-F238E27FC236}">
                <a16:creationId xmlns:a16="http://schemas.microsoft.com/office/drawing/2014/main" id="{3309C48B-C894-4E82-B426-E08CA91B9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907" y="4855137"/>
            <a:ext cx="2003722" cy="141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birthday badge">
            <a:extLst>
              <a:ext uri="{FF2B5EF4-FFF2-40B4-BE49-F238E27FC236}">
                <a16:creationId xmlns:a16="http://schemas.microsoft.com/office/drawing/2014/main" id="{7C4C4B78-46B3-407D-89DC-3DB174814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3563" y="4796429"/>
            <a:ext cx="1372437" cy="137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frigerator, Freezer, Fridge-Freezer">
            <a:extLst>
              <a:ext uri="{FF2B5EF4-FFF2-40B4-BE49-F238E27FC236}">
                <a16:creationId xmlns:a16="http://schemas.microsoft.com/office/drawing/2014/main" id="{E93BF0AB-C8F2-4B42-9B6B-E3B477CC5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2414" y="3837979"/>
            <a:ext cx="1572623" cy="239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4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859D-17CA-AE45-8AD8-D6721354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652117"/>
            <a:ext cx="8201025" cy="1325563"/>
          </a:xfrm>
        </p:spPr>
        <p:txBody>
          <a:bodyPr>
            <a:noAutofit/>
          </a:bodyPr>
          <a:lstStyle/>
          <a:p>
            <a:pPr algn="l"/>
            <a:r>
              <a:rPr lang="en-GB" sz="3600" dirty="0"/>
              <a:t>What can you see? Write down what these images are: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FDF70-1904-40C9-8713-B419E26566FE}"/>
              </a:ext>
            </a:extLst>
          </p:cNvPr>
          <p:cNvSpPr txBox="1"/>
          <p:nvPr/>
        </p:nvSpPr>
        <p:spPr>
          <a:xfrm>
            <a:off x="10220960" y="3770868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w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  <a:r>
              <a:rPr lang="en-GB" dirty="0">
                <a:latin typeface="OpenDyslexicAlta" pitchFamily="2" charset="77"/>
              </a:rPr>
              <a:t> d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77888D-BA0A-49D7-8510-5DEA9CCA63CD}"/>
              </a:ext>
            </a:extLst>
          </p:cNvPr>
          <p:cNvSpPr txBox="1"/>
          <p:nvPr/>
        </p:nvSpPr>
        <p:spPr>
          <a:xfrm>
            <a:off x="6760240" y="3525599"/>
            <a:ext cx="141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j  u d</a:t>
            </a:r>
            <a:r>
              <a:rPr lang="en-GB" dirty="0">
                <a:solidFill>
                  <a:srgbClr val="FF000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81A8DA-9C90-4344-9FDB-5F9DD313DA7F}"/>
              </a:ext>
            </a:extLst>
          </p:cNvPr>
          <p:cNvSpPr txBox="1"/>
          <p:nvPr/>
        </p:nvSpPr>
        <p:spPr>
          <a:xfrm>
            <a:off x="8362951" y="6168866"/>
            <a:ext cx="1285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f r</a:t>
            </a:r>
            <a:r>
              <a:rPr lang="en-GB" u="sng" dirty="0">
                <a:solidFill>
                  <a:srgbClr val="FF0000"/>
                </a:solidFill>
                <a:latin typeface="OpenDyslexicAlta" pitchFamily="2" charset="77"/>
              </a:rPr>
              <a:t> </a:t>
            </a:r>
            <a:r>
              <a:rPr lang="en-GB" u="sng" dirty="0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 d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1749BF-8244-4313-AC4D-D42378614362}"/>
              </a:ext>
            </a:extLst>
          </p:cNvPr>
          <p:cNvSpPr txBox="1"/>
          <p:nvPr/>
        </p:nvSpPr>
        <p:spPr>
          <a:xfrm>
            <a:off x="3804843" y="4140200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h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dirty="0">
                <a:latin typeface="OpenDyslexicAlta" pitchFamily="2" charset="77"/>
              </a:rPr>
              <a:t>d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latin typeface="OpenDyslexicAlta" pitchFamily="2" charset="77"/>
              </a:rPr>
              <a:t> 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3D6F0-21F1-4AE7-B136-B0A08B642584}"/>
              </a:ext>
            </a:extLst>
          </p:cNvPr>
          <p:cNvSpPr txBox="1"/>
          <p:nvPr/>
        </p:nvSpPr>
        <p:spPr>
          <a:xfrm>
            <a:off x="970159" y="4018647"/>
            <a:ext cx="197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rgbClr val="FF3860"/>
                </a:solidFill>
                <a:latin typeface="OpenDyslexicAlta" pitchFamily="2" charset="77"/>
              </a:rPr>
              <a:t>b</a:t>
            </a:r>
            <a:r>
              <a:rPr lang="en-GB" sz="2000" dirty="0">
                <a:latin typeface="OpenDyslexicAlta" pitchFamily="2" charset="77"/>
              </a:rPr>
              <a:t> r </a:t>
            </a:r>
            <a:r>
              <a:rPr lang="en-GB" sz="2000" u="sng" dirty="0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r>
              <a:rPr lang="en-GB" sz="2000" dirty="0">
                <a:latin typeface="OpenDyslexicAlta" pitchFamily="2" charset="77"/>
              </a:rPr>
              <a:t> d </a:t>
            </a:r>
            <a:r>
              <a:rPr lang="en-GB" sz="2000" u="sng" dirty="0">
                <a:solidFill>
                  <a:srgbClr val="FF3860"/>
                </a:solidFill>
                <a:latin typeface="OpenDyslexicAlta" pitchFamily="2" charset="77"/>
              </a:rPr>
              <a:t>g e</a:t>
            </a:r>
            <a:endParaRPr lang="en-GB" sz="2000" dirty="0">
              <a:solidFill>
                <a:srgbClr val="FF3860"/>
              </a:solidFill>
              <a:latin typeface="OpenDyslexicAlta" pitchFamily="2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440631-8D5D-48F9-9E4D-DE85F644EFC9}"/>
              </a:ext>
            </a:extLst>
          </p:cNvPr>
          <p:cNvSpPr txBox="1"/>
          <p:nvPr/>
        </p:nvSpPr>
        <p:spPr>
          <a:xfrm>
            <a:off x="1596086" y="6235700"/>
            <a:ext cx="22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l o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 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6100D0-2874-415B-A9D7-B5DB7A41B270}"/>
              </a:ext>
            </a:extLst>
          </p:cNvPr>
          <p:cNvSpPr txBox="1"/>
          <p:nvPr/>
        </p:nvSpPr>
        <p:spPr>
          <a:xfrm>
            <a:off x="4989795" y="6244827"/>
            <a:ext cx="139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b </a:t>
            </a:r>
            <a:r>
              <a:rPr lang="en-GB" dirty="0">
                <a:latin typeface="OpenDyslexicAlta" pitchFamily="2" charset="77"/>
              </a:rPr>
              <a:t>a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dirty="0">
                <a:latin typeface="OpenDyslexicAlta" pitchFamily="2" charset="77"/>
              </a:rPr>
              <a:t>e</a:t>
            </a:r>
          </a:p>
        </p:txBody>
      </p:sp>
      <p:pic>
        <p:nvPicPr>
          <p:cNvPr id="1026" name="Picture 2" descr="Suspension Bridge, Brooklyn Bridge">
            <a:extLst>
              <a:ext uri="{FF2B5EF4-FFF2-40B4-BE49-F238E27FC236}">
                <a16:creationId xmlns:a16="http://schemas.microsoft.com/office/drawing/2014/main" id="{AA68206E-E820-4FA6-902D-8EC605F31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2447817"/>
            <a:ext cx="2367860" cy="1477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rden Fence Garden Fence Nature Hedge Pla">
            <a:extLst>
              <a:ext uri="{FF2B5EF4-FFF2-40B4-BE49-F238E27FC236}">
                <a16:creationId xmlns:a16="http://schemas.microsoft.com/office/drawing/2014/main" id="{C20A0155-D30B-43FB-B688-D03F4C362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9930" y="2783910"/>
            <a:ext cx="2367860" cy="129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udge, Lawyer, Attorney, Barrister">
            <a:extLst>
              <a:ext uri="{FF2B5EF4-FFF2-40B4-BE49-F238E27FC236}">
                <a16:creationId xmlns:a16="http://schemas.microsoft.com/office/drawing/2014/main" id="{FC1E29CF-151D-48B7-ABEA-6A5AD4841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2252" y="1343940"/>
            <a:ext cx="1450162" cy="2181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wedge">
            <a:extLst>
              <a:ext uri="{FF2B5EF4-FFF2-40B4-BE49-F238E27FC236}">
                <a16:creationId xmlns:a16="http://schemas.microsoft.com/office/drawing/2014/main" id="{BE70DEFA-2869-4737-9D93-0C0BAD747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7211" y="2233722"/>
            <a:ext cx="1661209" cy="1661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g Cabin Cabin Rustic House Home Rural Ar">
            <a:extLst>
              <a:ext uri="{FF2B5EF4-FFF2-40B4-BE49-F238E27FC236}">
                <a16:creationId xmlns:a16="http://schemas.microsoft.com/office/drawing/2014/main" id="{3309C48B-C894-4E82-B426-E08CA91B9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907" y="4855137"/>
            <a:ext cx="2003722" cy="141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birthday badge">
            <a:extLst>
              <a:ext uri="{FF2B5EF4-FFF2-40B4-BE49-F238E27FC236}">
                <a16:creationId xmlns:a16="http://schemas.microsoft.com/office/drawing/2014/main" id="{7C4C4B78-46B3-407D-89DC-3DB174814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3563" y="4796429"/>
            <a:ext cx="1372437" cy="137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frigerator, Freezer, Fridge-Freezer">
            <a:extLst>
              <a:ext uri="{FF2B5EF4-FFF2-40B4-BE49-F238E27FC236}">
                <a16:creationId xmlns:a16="http://schemas.microsoft.com/office/drawing/2014/main" id="{E93BF0AB-C8F2-4B42-9B6B-E3B477CC5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2414" y="3837979"/>
            <a:ext cx="1572623" cy="239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D76054-6402-4E06-8094-7EC258333C7B}"/>
              </a:ext>
            </a:extLst>
          </p:cNvPr>
          <p:cNvSpPr txBox="1"/>
          <p:nvPr/>
        </p:nvSpPr>
        <p:spPr>
          <a:xfrm>
            <a:off x="438150" y="243251"/>
            <a:ext cx="1796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3860"/>
                </a:solidFill>
                <a:latin typeface="Muli" panose="020B0604020202020204" charset="0"/>
              </a:rPr>
              <a:t>Answers: </a:t>
            </a:r>
          </a:p>
        </p:txBody>
      </p:sp>
    </p:spTree>
    <p:extLst>
      <p:ext uri="{BB962C8B-B14F-4D97-AF65-F5344CB8AC3E}">
        <p14:creationId xmlns:p14="http://schemas.microsoft.com/office/powerpoint/2010/main" val="371121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903237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10329746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latin typeface="Muli" pitchFamily="2" charset="77"/>
                        </a:rPr>
                        <a:t>The /j/ sound spelled </a:t>
                      </a:r>
                      <a:r>
                        <a:rPr lang="mr-IN" sz="14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400" baseline="0" dirty="0">
                          <a:latin typeface="Muli" pitchFamily="2" charset="77"/>
                        </a:rPr>
                        <a:t> at the end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4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400" baseline="0" dirty="0">
                          <a:latin typeface="Muli" pitchFamily="2" charset="77"/>
                        </a:rPr>
                        <a:t> at the end of words.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369669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73708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31030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955583" y="193632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998915" y="156456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27553" y="205034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45116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26945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884695" y="199028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59668" y="35733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356057" y="150451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298781" y="150451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056191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8306" y="35733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02392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73754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484221" y="19363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898307" y="194355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406470" y="199028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827419" y="199029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530797" y="5381709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02159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481026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633197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3689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43300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059435" y="489593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238539" y="369755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88073" y="538170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12064" y="51547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582327" y="4669102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709901" y="418332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181263" y="41840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116711" y="538170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1295815" y="418332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0767177" y="418320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905170" y="1960433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836543" y="201970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709901" y="4207438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052590" y="518016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473708" y="3087577"/>
            <a:ext cx="22531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Use your spellings to try and work out which words fit in the boxes.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79107" y="6304899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Which words have been left out?</a:t>
            </a:r>
          </a:p>
        </p:txBody>
      </p:sp>
    </p:spTree>
    <p:extLst>
      <p:ext uri="{BB962C8B-B14F-4D97-AF65-F5344CB8AC3E}">
        <p14:creationId xmlns:p14="http://schemas.microsoft.com/office/powerpoint/2010/main" val="194144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6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600" baseline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600" baseline="0" dirty="0">
                          <a:latin typeface="Muli" pitchFamily="2" charset="77"/>
                        </a:rPr>
                        <a:t> at the end of words.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aseline="0" dirty="0">
                        <a:latin typeface="Muli" pitchFamily="2" charset="77"/>
                      </a:endParaRPr>
                    </a:p>
                    <a:p>
                      <a:r>
                        <a:rPr lang="en-GB" sz="16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  <a:endParaRPr lang="en-GB" sz="160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369669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b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473708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331030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955583" y="193632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998915" y="156456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527553" y="205034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45116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426945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0884695" y="199028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859668" y="35733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0356057" y="150451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298781" y="150451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56191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388306" y="35733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802392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endParaRPr lang="en-GB" sz="2400" dirty="0">
              <a:solidFill>
                <a:srgbClr val="FF3860"/>
              </a:solidFill>
              <a:latin typeface="OpenDyslexicAlta" pitchFamily="2" charset="77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73754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r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484221" y="19363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OpenDyslexicAlta" pitchFamily="2" charset="77"/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898307" y="194355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OpenDyslexicAlta" pitchFamily="2" charset="77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406470" y="199028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OpenDyslexicAlta" pitchFamily="2" charset="77"/>
              </a:rPr>
              <a:t>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827419" y="199029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OpenDyslexicAlta" pitchFamily="2" charset="77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530797" y="5381709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002159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m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481026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OpenDyslexicAlta" pitchFamily="2" charset="77"/>
              </a:rPr>
              <a:t>s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633197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053689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OpenDyslexicAlta" pitchFamily="2" charset="77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43300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59435" y="489593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0238539" y="369755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588073" y="538170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112064" y="51547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582327" y="4669102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7" name="Rectangle 66"/>
          <p:cNvSpPr/>
          <p:nvPr/>
        </p:nvSpPr>
        <p:spPr>
          <a:xfrm>
            <a:off x="9709901" y="418332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OpenDyslexicAlta" pitchFamily="2" charset="77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181263" y="41840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w</a:t>
            </a:r>
          </a:p>
        </p:txBody>
      </p:sp>
      <p:sp>
        <p:nvSpPr>
          <p:cNvPr id="69" name="Rectangle 68"/>
          <p:cNvSpPr/>
          <p:nvPr/>
        </p:nvSpPr>
        <p:spPr>
          <a:xfrm>
            <a:off x="9116711" y="538170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1295815" y="418332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0767177" y="418320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05170" y="1960433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836543" y="201970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709901" y="4207438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052590" y="518016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473708" y="3087577"/>
            <a:ext cx="22531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Use your spellings to try and work out which words fit in the boxes.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79107" y="6304899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Which words have been left out?</a:t>
            </a:r>
          </a:p>
        </p:txBody>
      </p:sp>
    </p:spTree>
    <p:extLst>
      <p:ext uri="{BB962C8B-B14F-4D97-AF65-F5344CB8AC3E}">
        <p14:creationId xmlns:p14="http://schemas.microsoft.com/office/powerpoint/2010/main" val="84675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494</Words>
  <Application>Microsoft Office PowerPoint</Application>
  <PresentationFormat>Widescreen</PresentationFormat>
  <Paragraphs>137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Muli</vt:lpstr>
      <vt:lpstr>OpenDyslexicAlta</vt:lpstr>
      <vt:lpstr>Office Theme</vt:lpstr>
      <vt:lpstr>Spellings</vt:lpstr>
      <vt:lpstr>PowerPoint Presentation</vt:lpstr>
      <vt:lpstr>What can you see? Write down what these images are:</vt:lpstr>
      <vt:lpstr>What can you see? Write down what these images are: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Spellings</dc:title>
  <dc:creator>Sophie Warren</dc:creator>
  <cp:lastModifiedBy>Sophie Warren</cp:lastModifiedBy>
  <cp:revision>1</cp:revision>
  <dcterms:created xsi:type="dcterms:W3CDTF">2021-11-11T19:17:31Z</dcterms:created>
  <dcterms:modified xsi:type="dcterms:W3CDTF">2021-11-11T19:20:10Z</dcterms:modified>
</cp:coreProperties>
</file>