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73" r:id="rId2"/>
    <p:sldId id="275" r:id="rId3"/>
    <p:sldId id="285" r:id="rId4"/>
    <p:sldId id="277" r:id="rId5"/>
    <p:sldId id="278" r:id="rId6"/>
    <p:sldId id="279" r:id="rId7"/>
    <p:sldId id="280" r:id="rId8"/>
    <p:sldId id="281" r:id="rId9"/>
    <p:sldId id="282" r:id="rId10"/>
    <p:sldId id="283" r:id="rId11"/>
    <p:sldId id="284" r:id="rId12"/>
    <p:sldId id="267" r:id="rId13"/>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Roboto" panose="020B0604020202020204" charset="0"/>
      <p:regular r:id="rId20"/>
      <p:bold r:id="rId21"/>
      <p:italic r:id="rId22"/>
      <p:boldItalic r:id="rId23"/>
    </p:embeddedFont>
    <p:embeddedFont>
      <p:font typeface="Twinkl" panose="020B0604020202020204"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2"/>
    <a:srgbClr val="009386"/>
    <a:srgbClr val="007AC2"/>
    <a:srgbClr val="004F76"/>
    <a:srgbClr val="0076B0"/>
    <a:srgbClr val="6C9E72"/>
    <a:srgbClr val="25B7BC"/>
    <a:srgbClr val="18A0DB"/>
    <a:srgbClr val="DE1E5A"/>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showGuides="1">
      <p:cViewPr varScale="1">
        <p:scale>
          <a:sx n="99" d="100"/>
          <a:sy n="99" d="100"/>
        </p:scale>
        <p:origin x="888"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27/01/2021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27/01/2021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75000"/>
            </a:schemeClr>
          </a:solidFill>
          <a:ln w="28575" cap="rnd">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s://www.bbc.co.uk/teach/live-lessons/big-schools-winterwatch-live-lesson/zv8vn9q"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5372A2B9-4A07-4723-AC2F-1B1D02EE50A7}"/>
              </a:ext>
            </a:extLst>
          </p:cNvPr>
          <p:cNvSpPr>
            <a:spLocks noGrp="1"/>
          </p:cNvSpPr>
          <p:nvPr/>
        </p:nvSpPr>
        <p:spPr>
          <a:xfrm>
            <a:off x="727892" y="2523256"/>
            <a:ext cx="7670800" cy="1720810"/>
          </a:xfrm>
          <a:prstGeom prst="rect">
            <a:avLst/>
          </a:prstGeom>
          <a:solidFill>
            <a:schemeClr val="bg1"/>
          </a:solidFill>
          <a:ln w="25400">
            <a:solidFill>
              <a:srgbClr val="000032"/>
            </a:solidFill>
          </a:ln>
        </p:spPr>
        <p:txBody>
          <a:bodyPr vert="horz" wrap="square" lIns="180000" tIns="180000" rIns="180000" bIns="180000" rtlCol="0" anchor="ctr" anchorCtr="1">
            <a:sp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r>
              <a:rPr lang="en-GB" sz="1400" b="0" dirty="0">
                <a:solidFill>
                  <a:schemeClr val="tx1"/>
                </a:solidFill>
                <a:latin typeface="Roboto" panose="02000000000000000000" pitchFamily="2" charset="0"/>
                <a:ea typeface="Roboto" panose="02000000000000000000" pitchFamily="2" charset="0"/>
              </a:rPr>
              <a:t>We hope you find the information on our website and resources useful. This resource contains links to external websites. Please be aware that the inclusion of any link in this resource should not be taken as an endorsement of any kind by </a:t>
            </a:r>
            <a:r>
              <a:rPr lang="en-GB" sz="1400" b="0" dirty="0" err="1">
                <a:solidFill>
                  <a:schemeClr val="tx1"/>
                </a:solidFill>
                <a:latin typeface="Roboto" panose="02000000000000000000" pitchFamily="2" charset="0"/>
                <a:ea typeface="Roboto" panose="02000000000000000000" pitchFamily="2" charset="0"/>
              </a:rPr>
              <a:t>Twinkl</a:t>
            </a:r>
            <a:r>
              <a:rPr lang="en-GB" sz="1400" b="0" dirty="0">
                <a:solidFill>
                  <a:schemeClr val="tx1"/>
                </a:solidFill>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b="0" dirty="0" err="1">
                <a:solidFill>
                  <a:schemeClr val="tx1"/>
                </a:solidFill>
                <a:latin typeface="Roboto" panose="02000000000000000000" pitchFamily="2" charset="0"/>
                <a:ea typeface="Roboto" panose="02000000000000000000" pitchFamily="2" charset="0"/>
              </a:rPr>
              <a:t>TwinklCares</a:t>
            </a:r>
            <a:r>
              <a:rPr lang="en-GB" sz="1400" b="0" dirty="0">
                <a:solidFill>
                  <a:schemeClr val="tx1"/>
                </a:solidFill>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endParaRPr lang="en-GB" sz="1400" dirty="0">
              <a:solidFill>
                <a:schemeClr val="tx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76947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6472" y="3344005"/>
            <a:ext cx="7289619" cy="923330"/>
          </a:xfrm>
          <a:prstGeom prst="rect">
            <a:avLst/>
          </a:prstGeom>
          <a:noFill/>
        </p:spPr>
        <p:txBody>
          <a:bodyPr wrap="square" rtlCol="0">
            <a:spAutoFit/>
          </a:bodyPr>
          <a:lstStyle/>
          <a:p>
            <a:pPr>
              <a:spcBef>
                <a:spcPct val="0"/>
              </a:spcBef>
              <a:defRPr/>
            </a:pPr>
            <a:r>
              <a:rPr lang="en-GB" dirty="0">
                <a:solidFill>
                  <a:srgbClr val="996633"/>
                </a:solidFill>
                <a:latin typeface="Twinkl" pitchFamily="2" charset="0"/>
              </a:rPr>
              <a:t>Now that you have lots of information, you can start to identify the species you have seen using a classification key, fact file, encyclopaedia or similar search tools.</a:t>
            </a:r>
          </a:p>
        </p:txBody>
      </p:sp>
      <p:grpSp>
        <p:nvGrpSpPr>
          <p:cNvPr id="21" name="Group 20"/>
          <p:cNvGrpSpPr/>
          <p:nvPr/>
        </p:nvGrpSpPr>
        <p:grpSpPr>
          <a:xfrm>
            <a:off x="689336" y="4267335"/>
            <a:ext cx="7697018" cy="1303579"/>
            <a:chOff x="689336" y="4267335"/>
            <a:chExt cx="7697018" cy="1303579"/>
          </a:xfrm>
        </p:grpSpPr>
        <p:sp>
          <p:nvSpPr>
            <p:cNvPr id="9" name="Rectangle 8"/>
            <p:cNvSpPr/>
            <p:nvPr/>
          </p:nvSpPr>
          <p:spPr>
            <a:xfrm>
              <a:off x="689336" y="5007429"/>
              <a:ext cx="7697018" cy="563485"/>
            </a:xfrm>
            <a:prstGeom prst="rect">
              <a:avLst/>
            </a:prstGeom>
            <a:solidFill>
              <a:schemeClr val="bg1"/>
            </a:solidFill>
            <a:ln w="28575">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nSpc>
                  <a:spcPct val="100000"/>
                </a:lnSpc>
                <a:spcBef>
                  <a:spcPct val="0"/>
                </a:spcBef>
                <a:defRPr/>
              </a:pPr>
              <a:r>
                <a:rPr lang="en-GB" altLang="en-US" b="1" dirty="0">
                  <a:solidFill>
                    <a:srgbClr val="996633"/>
                  </a:solidFill>
                  <a:latin typeface="Twinkl" pitchFamily="2" charset="0"/>
                </a:rPr>
                <a:t>Concluding statement </a:t>
              </a:r>
              <a:r>
                <a:rPr lang="en-GB" altLang="en-US" dirty="0">
                  <a:solidFill>
                    <a:srgbClr val="996633"/>
                  </a:solidFill>
                  <a:latin typeface="Twinkl" pitchFamily="2" charset="0"/>
                </a:rPr>
                <a:t>– this encourages the reader to take action!</a:t>
              </a:r>
            </a:p>
          </p:txBody>
        </p:sp>
        <p:cxnSp>
          <p:nvCxnSpPr>
            <p:cNvPr id="11" name="Straight Connector 10"/>
            <p:cNvCxnSpPr>
              <a:endCxn id="9" idx="0"/>
            </p:cNvCxnSpPr>
            <p:nvPr/>
          </p:nvCxnSpPr>
          <p:spPr>
            <a:xfrm>
              <a:off x="3526971" y="4267335"/>
              <a:ext cx="1010874" cy="740094"/>
            </a:xfrm>
            <a:prstGeom prst="line">
              <a:avLst/>
            </a:prstGeom>
            <a:ln w="28575">
              <a:solidFill>
                <a:srgbClr val="000032"/>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3509554" y="1278934"/>
            <a:ext cx="4486273" cy="990831"/>
            <a:chOff x="3509554" y="1278934"/>
            <a:chExt cx="4486273" cy="990831"/>
          </a:xfrm>
        </p:grpSpPr>
        <p:sp>
          <p:nvSpPr>
            <p:cNvPr id="12" name="Rectangle 11"/>
            <p:cNvSpPr/>
            <p:nvPr/>
          </p:nvSpPr>
          <p:spPr>
            <a:xfrm>
              <a:off x="4659765" y="1278934"/>
              <a:ext cx="3336062" cy="990831"/>
            </a:xfrm>
            <a:prstGeom prst="rect">
              <a:avLst/>
            </a:prstGeom>
            <a:solidFill>
              <a:schemeClr val="bg1"/>
            </a:solidFill>
            <a:ln w="28575">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nSpc>
                  <a:spcPct val="100000"/>
                </a:lnSpc>
                <a:spcBef>
                  <a:spcPct val="0"/>
                </a:spcBef>
                <a:defRPr/>
              </a:pPr>
              <a:r>
                <a:rPr lang="en-GB" altLang="en-US" b="1" dirty="0">
                  <a:solidFill>
                    <a:srgbClr val="000066"/>
                  </a:solidFill>
                  <a:latin typeface="Twinkl" pitchFamily="2" charset="0"/>
                </a:rPr>
                <a:t>Diagrams or photographs </a:t>
              </a:r>
              <a:r>
                <a:rPr lang="en-GB" altLang="en-US" dirty="0">
                  <a:solidFill>
                    <a:srgbClr val="000066"/>
                  </a:solidFill>
                  <a:latin typeface="Twinkl" pitchFamily="2" charset="0"/>
                </a:rPr>
                <a:t>– these help the reader to see things discussed in the text.</a:t>
              </a:r>
            </a:p>
          </p:txBody>
        </p:sp>
        <p:cxnSp>
          <p:nvCxnSpPr>
            <p:cNvPr id="13" name="Straight Connector 12"/>
            <p:cNvCxnSpPr>
              <a:endCxn id="12" idx="1"/>
            </p:cNvCxnSpPr>
            <p:nvPr/>
          </p:nvCxnSpPr>
          <p:spPr>
            <a:xfrm>
              <a:off x="3509554" y="1774349"/>
              <a:ext cx="1150211" cy="1"/>
            </a:xfrm>
            <a:prstGeom prst="line">
              <a:avLst/>
            </a:prstGeom>
            <a:ln w="28575">
              <a:solidFill>
                <a:srgbClr val="000032"/>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21907" y="766349"/>
            <a:ext cx="4637858" cy="2292929"/>
            <a:chOff x="21907" y="766349"/>
            <a:chExt cx="4637858" cy="2292929"/>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9552" r="15703"/>
            <a:stretch/>
          </p:blipFill>
          <p:spPr>
            <a:xfrm>
              <a:off x="750296" y="766349"/>
              <a:ext cx="3181080" cy="2016003"/>
            </a:xfrm>
            <a:prstGeom prst="rect">
              <a:avLst/>
            </a:prstGeom>
          </p:spPr>
        </p:pic>
        <p:sp>
          <p:nvSpPr>
            <p:cNvPr id="14" name="TextBox 13"/>
            <p:cNvSpPr txBox="1"/>
            <p:nvPr/>
          </p:nvSpPr>
          <p:spPr>
            <a:xfrm>
              <a:off x="21907" y="2797668"/>
              <a:ext cx="4637858" cy="261610"/>
            </a:xfrm>
            <a:prstGeom prst="rect">
              <a:avLst/>
            </a:prstGeom>
            <a:noFill/>
          </p:spPr>
          <p:txBody>
            <a:bodyPr wrap="square" rtlCol="0">
              <a:spAutoFit/>
            </a:bodyPr>
            <a:lstStyle/>
            <a:p>
              <a:pPr algn="ctr">
                <a:spcBef>
                  <a:spcPct val="0"/>
                </a:spcBef>
                <a:defRPr/>
              </a:pPr>
              <a:r>
                <a:rPr lang="en-GB" sz="1100" b="1" dirty="0">
                  <a:solidFill>
                    <a:srgbClr val="000066"/>
                  </a:solidFill>
                  <a:latin typeface="Twinkl" pitchFamily="2" charset="0"/>
                </a:rPr>
                <a:t>Different species can vary in shape, size and colour.</a:t>
              </a:r>
            </a:p>
          </p:txBody>
        </p:sp>
      </p:grpSp>
    </p:spTree>
    <p:extLst>
      <p:ext uri="{BB962C8B-B14F-4D97-AF65-F5344CB8AC3E}">
        <p14:creationId xmlns:p14="http://schemas.microsoft.com/office/powerpoint/2010/main" val="339418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6974" y="2769577"/>
            <a:ext cx="2756226" cy="2294792"/>
          </a:xfrm>
          <a:prstGeom prst="rect">
            <a:avLst/>
          </a:prstGeom>
        </p:spPr>
      </p:pic>
      <p:grpSp>
        <p:nvGrpSpPr>
          <p:cNvPr id="2" name="Group 1"/>
          <p:cNvGrpSpPr/>
          <p:nvPr/>
        </p:nvGrpSpPr>
        <p:grpSpPr>
          <a:xfrm>
            <a:off x="103498" y="555303"/>
            <a:ext cx="8422193" cy="2692985"/>
            <a:chOff x="103498" y="555303"/>
            <a:chExt cx="8422193" cy="2692985"/>
          </a:xfrm>
        </p:grpSpPr>
        <p:grpSp>
          <p:nvGrpSpPr>
            <p:cNvPr id="10" name="Group 9"/>
            <p:cNvGrpSpPr/>
            <p:nvPr/>
          </p:nvGrpSpPr>
          <p:grpSpPr>
            <a:xfrm>
              <a:off x="103498" y="555303"/>
              <a:ext cx="8422193" cy="2597201"/>
              <a:chOff x="103498" y="947192"/>
              <a:chExt cx="8422193" cy="2597201"/>
            </a:xfrm>
          </p:grpSpPr>
          <p:grpSp>
            <p:nvGrpSpPr>
              <p:cNvPr id="15" name="Group 14"/>
              <p:cNvGrpSpPr/>
              <p:nvPr/>
            </p:nvGrpSpPr>
            <p:grpSpPr>
              <a:xfrm>
                <a:off x="103498" y="947192"/>
                <a:ext cx="8422193" cy="2597201"/>
                <a:chOff x="103498" y="947192"/>
                <a:chExt cx="8422193" cy="2597201"/>
              </a:xfrm>
            </p:grpSpPr>
            <p:sp>
              <p:nvSpPr>
                <p:cNvPr id="17" name="Isosceles Triangle 16"/>
                <p:cNvSpPr/>
                <p:nvPr/>
              </p:nvSpPr>
              <p:spPr>
                <a:xfrm rot="2228592">
                  <a:off x="152925" y="947192"/>
                  <a:ext cx="432766" cy="30911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p:cNvSpPr/>
                <p:nvPr/>
              </p:nvSpPr>
              <p:spPr>
                <a:xfrm>
                  <a:off x="103498" y="1093043"/>
                  <a:ext cx="8422193" cy="2451350"/>
                </a:xfrm>
                <a:prstGeom prst="rect">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 name="TextBox 15"/>
              <p:cNvSpPr txBox="1"/>
              <p:nvPr/>
            </p:nvSpPr>
            <p:spPr>
              <a:xfrm>
                <a:off x="539931" y="1160364"/>
                <a:ext cx="7985760" cy="2308324"/>
              </a:xfrm>
              <a:prstGeom prst="rect">
                <a:avLst/>
              </a:prstGeom>
              <a:solidFill>
                <a:srgbClr val="000032"/>
              </a:solidFill>
            </p:spPr>
            <p:txBody>
              <a:bodyPr wrap="square" rtlCol="0">
                <a:spAutoFit/>
              </a:bodyPr>
              <a:lstStyle/>
              <a:p>
                <a:r>
                  <a:rPr lang="en-GB" dirty="0">
                    <a:solidFill>
                      <a:schemeClr val="bg1"/>
                    </a:solidFill>
                    <a:latin typeface="Twinkl" pitchFamily="2" charset="0"/>
                  </a:rPr>
                  <a:t>So now you have all the tools you need to identify, describe and classify living things.</a:t>
                </a:r>
              </a:p>
              <a:p>
                <a:endParaRPr lang="en-GB" dirty="0">
                  <a:solidFill>
                    <a:schemeClr val="bg1"/>
                  </a:solidFill>
                  <a:latin typeface="Twinkl" pitchFamily="2" charset="0"/>
                </a:endParaRPr>
              </a:p>
              <a:p>
                <a:r>
                  <a:rPr lang="en-GB" dirty="0">
                    <a:solidFill>
                      <a:schemeClr val="bg1"/>
                    </a:solidFill>
                    <a:latin typeface="Twinkl" pitchFamily="2" charset="0"/>
                  </a:rPr>
                  <a:t>Wherever we live, visit or go to school, there is likely to be a huge number of different species we can identify if we look carefully enough.</a:t>
                </a:r>
              </a:p>
              <a:p>
                <a:endParaRPr lang="en-GB" dirty="0">
                  <a:solidFill>
                    <a:schemeClr val="bg1"/>
                  </a:solidFill>
                  <a:latin typeface="Twinkl" pitchFamily="2" charset="0"/>
                </a:endParaRPr>
              </a:p>
              <a:p>
                <a:r>
                  <a:rPr lang="en-GB" dirty="0">
                    <a:solidFill>
                      <a:schemeClr val="bg1"/>
                    </a:solidFill>
                    <a:latin typeface="Twinkl" pitchFamily="2" charset="0"/>
                  </a:rPr>
                  <a:t>Try putting what you have learnt into practice in your local area, perhaps with a plant study, insect survey </a:t>
                </a:r>
                <a:r>
                  <a:rPr lang="en-GB">
                    <a:solidFill>
                      <a:schemeClr val="bg1"/>
                    </a:solidFill>
                    <a:latin typeface="Twinkl" pitchFamily="2" charset="0"/>
                  </a:rPr>
                  <a:t>or birdwatch</a:t>
                </a:r>
                <a:r>
                  <a:rPr lang="en-GB" dirty="0">
                    <a:solidFill>
                      <a:schemeClr val="bg1"/>
                    </a:solidFill>
                    <a:latin typeface="Twinkl" pitchFamily="2" charset="0"/>
                  </a:rPr>
                  <a:t>.</a:t>
                </a:r>
              </a:p>
            </p:txBody>
          </p:sp>
        </p:grpSp>
        <p:cxnSp>
          <p:nvCxnSpPr>
            <p:cNvPr id="19" name="Straight Connector 18"/>
            <p:cNvCxnSpPr/>
            <p:nvPr/>
          </p:nvCxnSpPr>
          <p:spPr>
            <a:xfrm>
              <a:off x="461554" y="3248288"/>
              <a:ext cx="8064137" cy="0"/>
            </a:xfrm>
            <a:prstGeom prst="line">
              <a:avLst/>
            </a:prstGeom>
            <a:ln w="28575">
              <a:solidFill>
                <a:srgbClr val="000032"/>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8568" y="2769577"/>
            <a:ext cx="3955432" cy="399170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743" y="3076799"/>
            <a:ext cx="1605420" cy="205749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85293">
            <a:off x="298594" y="4965836"/>
            <a:ext cx="5185890" cy="1780198"/>
          </a:xfrm>
          <a:prstGeom prst="rect">
            <a:avLst/>
          </a:prstGeom>
        </p:spPr>
      </p:pic>
    </p:spTree>
    <p:extLst>
      <p:ext uri="{BB962C8B-B14F-4D97-AF65-F5344CB8AC3E}">
        <p14:creationId xmlns:p14="http://schemas.microsoft.com/office/powerpoint/2010/main" val="215367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7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4" fill="hold" nodeType="withEffect">
                                  <p:stCondLst>
                                    <p:cond delay="18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28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6" fill="hold" nodeType="withEffect">
                                  <p:stCondLst>
                                    <p:cond delay="35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900" fill="hold"/>
                                        <p:tgtEl>
                                          <p:spTgt spid="6"/>
                                        </p:tgtEl>
                                        <p:attrNameLst>
                                          <p:attrName>ppt_x</p:attrName>
                                        </p:attrNameLst>
                                      </p:cBhvr>
                                      <p:tavLst>
                                        <p:tav tm="0">
                                          <p:val>
                                            <p:strVal val="1+#ppt_w/2"/>
                                          </p:val>
                                        </p:tav>
                                        <p:tav tm="100000">
                                          <p:val>
                                            <p:strVal val="#ppt_x"/>
                                          </p:val>
                                        </p:tav>
                                      </p:tavLst>
                                    </p:anim>
                                    <p:anim calcmode="lin" valueType="num">
                                      <p:cBhvr additive="base">
                                        <p:cTn id="19" dur="900" fill="hold"/>
                                        <p:tgtEl>
                                          <p:spTgt spid="6"/>
                                        </p:tgtEl>
                                        <p:attrNameLst>
                                          <p:attrName>ppt_y</p:attrName>
                                        </p:attrNameLst>
                                      </p:cBhvr>
                                      <p:tavLst>
                                        <p:tav tm="0">
                                          <p:val>
                                            <p:strVal val="1+#ppt_h/2"/>
                                          </p:val>
                                        </p:tav>
                                        <p:tav tm="100000">
                                          <p:val>
                                            <p:strVal val="#ppt_y"/>
                                          </p:val>
                                        </p:tav>
                                      </p:tavLst>
                                    </p:anim>
                                  </p:childTnLst>
                                </p:cTn>
                              </p:par>
                              <p:par>
                                <p:cTn id="20" presetID="47" presetClass="entr" presetSubtype="0" fill="hold" nodeType="withEffect">
                                  <p:stCondLst>
                                    <p:cond delay="43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238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61554" y="3007618"/>
            <a:ext cx="8299269" cy="1294416"/>
          </a:xfrm>
          <a:prstGeom prst="roundRect">
            <a:avLst>
              <a:gd name="adj" fmla="val 13976"/>
            </a:avLst>
          </a:prstGeom>
          <a:solidFill>
            <a:schemeClr val="bg1">
              <a:alpha val="90000"/>
            </a:schemeClr>
          </a:solidFill>
          <a:ln w="28575">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103498" y="3106917"/>
            <a:ext cx="8422193" cy="925151"/>
            <a:chOff x="103498" y="947192"/>
            <a:chExt cx="8422193" cy="925151"/>
          </a:xfrm>
        </p:grpSpPr>
        <p:grpSp>
          <p:nvGrpSpPr>
            <p:cNvPr id="3" name="Group 2"/>
            <p:cNvGrpSpPr/>
            <p:nvPr/>
          </p:nvGrpSpPr>
          <p:grpSpPr>
            <a:xfrm>
              <a:off x="103498" y="947192"/>
              <a:ext cx="8422193" cy="925151"/>
              <a:chOff x="103498" y="947192"/>
              <a:chExt cx="8422193" cy="925151"/>
            </a:xfrm>
          </p:grpSpPr>
          <p:sp>
            <p:nvSpPr>
              <p:cNvPr id="5" name="Isosceles Triangle 4"/>
              <p:cNvSpPr/>
              <p:nvPr/>
            </p:nvSpPr>
            <p:spPr>
              <a:xfrm rot="2228592">
                <a:off x="152925" y="947192"/>
                <a:ext cx="432766" cy="30911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103498" y="1093042"/>
                <a:ext cx="8422193" cy="779301"/>
              </a:xfrm>
              <a:prstGeom prst="rect">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TextBox 3"/>
            <p:cNvSpPr txBox="1"/>
            <p:nvPr/>
          </p:nvSpPr>
          <p:spPr>
            <a:xfrm>
              <a:off x="539931" y="1298026"/>
              <a:ext cx="7985760" cy="369332"/>
            </a:xfrm>
            <a:prstGeom prst="rect">
              <a:avLst/>
            </a:prstGeom>
            <a:solidFill>
              <a:srgbClr val="000032"/>
            </a:solidFill>
          </p:spPr>
          <p:txBody>
            <a:bodyPr wrap="square" rtlCol="0">
              <a:spAutoFit/>
            </a:bodyPr>
            <a:lstStyle/>
            <a:p>
              <a:r>
                <a:rPr lang="en-GB" dirty="0">
                  <a:solidFill>
                    <a:schemeClr val="bg1"/>
                  </a:solidFill>
                  <a:latin typeface="Twinkl" pitchFamily="2" charset="0"/>
                </a:rPr>
                <a:t>Watch the </a:t>
              </a:r>
              <a:r>
                <a:rPr lang="en-GB" b="1" u="sng" dirty="0">
                  <a:solidFill>
                    <a:schemeClr val="bg1"/>
                  </a:solidFill>
                  <a:latin typeface="Twinkl" pitchFamily="2" charset="0"/>
                  <a:hlinkClick r:id="rId2"/>
                </a:rPr>
                <a:t>BBC Teach Big Schools </a:t>
              </a:r>
              <a:r>
                <a:rPr lang="en-GB" b="1" u="sng" dirty="0" err="1">
                  <a:solidFill>
                    <a:schemeClr val="bg1"/>
                  </a:solidFill>
                  <a:latin typeface="Twinkl" pitchFamily="2" charset="0"/>
                  <a:hlinkClick r:id="rId2"/>
                </a:rPr>
                <a:t>Winterwatch</a:t>
              </a:r>
              <a:r>
                <a:rPr lang="en-GB" b="1" u="sng" dirty="0">
                  <a:solidFill>
                    <a:schemeClr val="bg1"/>
                  </a:solidFill>
                  <a:latin typeface="Twinkl" pitchFamily="2" charset="0"/>
                  <a:hlinkClick r:id="rId2"/>
                </a:rPr>
                <a:t> Live Lesson</a:t>
              </a:r>
              <a:r>
                <a:rPr lang="en-GB" b="1" dirty="0">
                  <a:solidFill>
                    <a:schemeClr val="bg1"/>
                  </a:solidFill>
                  <a:latin typeface="Twinkl" pitchFamily="2" charset="0"/>
                </a:rPr>
                <a:t> </a:t>
              </a:r>
              <a:r>
                <a:rPr lang="en-GB" dirty="0">
                  <a:solidFill>
                    <a:schemeClr val="bg1"/>
                  </a:solidFill>
                  <a:latin typeface="Twinkl" pitchFamily="2" charset="0"/>
                </a:rPr>
                <a:t>with your class.</a:t>
              </a:r>
            </a:p>
          </p:txBody>
        </p:sp>
      </p:grpSp>
    </p:spTree>
    <p:extLst>
      <p:ext uri="{BB962C8B-B14F-4D97-AF65-F5344CB8AC3E}">
        <p14:creationId xmlns:p14="http://schemas.microsoft.com/office/powerpoint/2010/main" val="30295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825" y="2967443"/>
            <a:ext cx="1259404" cy="1258389"/>
          </a:xfrm>
          <a:prstGeom prst="rect">
            <a:avLst/>
          </a:prstGeom>
        </p:spPr>
      </p:pic>
      <p:grpSp>
        <p:nvGrpSpPr>
          <p:cNvPr id="2" name="Group 1"/>
          <p:cNvGrpSpPr/>
          <p:nvPr/>
        </p:nvGrpSpPr>
        <p:grpSpPr>
          <a:xfrm>
            <a:off x="103498" y="616266"/>
            <a:ext cx="8422193" cy="1029645"/>
            <a:chOff x="103498" y="616266"/>
            <a:chExt cx="8422193" cy="1029645"/>
          </a:xfrm>
        </p:grpSpPr>
        <p:grpSp>
          <p:nvGrpSpPr>
            <p:cNvPr id="10" name="Group 9"/>
            <p:cNvGrpSpPr/>
            <p:nvPr/>
          </p:nvGrpSpPr>
          <p:grpSpPr>
            <a:xfrm>
              <a:off x="103498" y="616266"/>
              <a:ext cx="8422193" cy="925151"/>
              <a:chOff x="103498" y="947192"/>
              <a:chExt cx="8422193" cy="925151"/>
            </a:xfrm>
          </p:grpSpPr>
          <p:grpSp>
            <p:nvGrpSpPr>
              <p:cNvPr id="7" name="Group 6"/>
              <p:cNvGrpSpPr/>
              <p:nvPr/>
            </p:nvGrpSpPr>
            <p:grpSpPr>
              <a:xfrm>
                <a:off x="103498" y="947192"/>
                <a:ext cx="8422193" cy="925151"/>
                <a:chOff x="103498" y="947192"/>
                <a:chExt cx="8422193" cy="925151"/>
              </a:xfrm>
            </p:grpSpPr>
            <p:sp>
              <p:nvSpPr>
                <p:cNvPr id="5" name="Isosceles Triangle 4"/>
                <p:cNvSpPr/>
                <p:nvPr/>
              </p:nvSpPr>
              <p:spPr>
                <a:xfrm rot="2228592">
                  <a:off x="152925" y="947192"/>
                  <a:ext cx="432766" cy="30911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103498" y="1093042"/>
                  <a:ext cx="8422193" cy="779301"/>
                </a:xfrm>
                <a:prstGeom prst="rect">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539931" y="1160364"/>
                <a:ext cx="7985760" cy="630942"/>
              </a:xfrm>
              <a:prstGeom prst="rect">
                <a:avLst/>
              </a:prstGeom>
              <a:solidFill>
                <a:srgbClr val="000032"/>
              </a:solidFill>
            </p:spPr>
            <p:txBody>
              <a:bodyPr wrap="square" rtlCol="0">
                <a:spAutoFit/>
              </a:bodyPr>
              <a:lstStyle/>
              <a:p>
                <a:r>
                  <a:rPr lang="en-GB" sz="1750" dirty="0">
                    <a:solidFill>
                      <a:schemeClr val="bg1"/>
                    </a:solidFill>
                    <a:latin typeface="Twinkl" pitchFamily="2" charset="0"/>
                  </a:rPr>
                  <a:t>Worldwide, scientists believe there are over 15 million different species (types) of living things although only two million have so far been discovered!</a:t>
                </a:r>
              </a:p>
            </p:txBody>
          </p:sp>
        </p:grpSp>
        <p:cxnSp>
          <p:nvCxnSpPr>
            <p:cNvPr id="9" name="Straight Connector 8"/>
            <p:cNvCxnSpPr/>
            <p:nvPr/>
          </p:nvCxnSpPr>
          <p:spPr>
            <a:xfrm>
              <a:off x="461554" y="1645911"/>
              <a:ext cx="8064137" cy="0"/>
            </a:xfrm>
            <a:prstGeom prst="line">
              <a:avLst/>
            </a:prstGeom>
            <a:ln w="28575">
              <a:solidFill>
                <a:srgbClr val="000032"/>
              </a:solidFill>
            </a:ln>
          </p:spPr>
          <p:style>
            <a:lnRef idx="1">
              <a:schemeClr val="accent1"/>
            </a:lnRef>
            <a:fillRef idx="0">
              <a:schemeClr val="accent1"/>
            </a:fillRef>
            <a:effectRef idx="0">
              <a:schemeClr val="accent1"/>
            </a:effectRef>
            <a:fontRef idx="minor">
              <a:schemeClr val="tx1"/>
            </a:fontRef>
          </p:style>
        </p:cxn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5009" y="3356395"/>
            <a:ext cx="1680263" cy="320910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290" y="4415246"/>
            <a:ext cx="1479849" cy="2521129"/>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1526" y="1569146"/>
            <a:ext cx="864697" cy="86400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825" y="2230823"/>
            <a:ext cx="469029" cy="468651"/>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9573" y="4586047"/>
            <a:ext cx="3735825" cy="1649287"/>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94552" y="1417568"/>
            <a:ext cx="1202551" cy="1837050"/>
          </a:xfrm>
          <a:prstGeom prst="rect">
            <a:avLst/>
          </a:prstGeom>
        </p:spPr>
      </p:pic>
      <p:grpSp>
        <p:nvGrpSpPr>
          <p:cNvPr id="4" name="Group 3"/>
          <p:cNvGrpSpPr/>
          <p:nvPr/>
        </p:nvGrpSpPr>
        <p:grpSpPr>
          <a:xfrm>
            <a:off x="3352800" y="3169917"/>
            <a:ext cx="5634446" cy="3065417"/>
            <a:chOff x="3352800" y="3169917"/>
            <a:chExt cx="5634446" cy="3065417"/>
          </a:xfrm>
        </p:grpSpPr>
        <p:grpSp>
          <p:nvGrpSpPr>
            <p:cNvPr id="24" name="Group 23"/>
            <p:cNvGrpSpPr/>
            <p:nvPr/>
          </p:nvGrpSpPr>
          <p:grpSpPr>
            <a:xfrm>
              <a:off x="3352800" y="3169917"/>
              <a:ext cx="5634446" cy="3065417"/>
              <a:chOff x="3352800" y="3257006"/>
              <a:chExt cx="5634446" cy="3065417"/>
            </a:xfrm>
          </p:grpSpPr>
          <p:sp>
            <p:nvSpPr>
              <p:cNvPr id="23" name="Freeform 22"/>
              <p:cNvSpPr/>
              <p:nvPr/>
            </p:nvSpPr>
            <p:spPr>
              <a:xfrm>
                <a:off x="8682445" y="3257006"/>
                <a:ext cx="287383" cy="365760"/>
              </a:xfrm>
              <a:custGeom>
                <a:avLst/>
                <a:gdLst>
                  <a:gd name="connsiteX0" fmla="*/ 287383 w 287383"/>
                  <a:gd name="connsiteY0" fmla="*/ 217714 h 365760"/>
                  <a:gd name="connsiteX1" fmla="*/ 0 w 287383"/>
                  <a:gd name="connsiteY1" fmla="*/ 0 h 365760"/>
                  <a:gd name="connsiteX2" fmla="*/ 17417 w 287383"/>
                  <a:gd name="connsiteY2" fmla="*/ 365760 h 365760"/>
                  <a:gd name="connsiteX3" fmla="*/ 217715 w 287383"/>
                  <a:gd name="connsiteY3" fmla="*/ 313508 h 365760"/>
                  <a:gd name="connsiteX4" fmla="*/ 287383 w 287383"/>
                  <a:gd name="connsiteY4" fmla="*/ 217714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83" h="365760">
                    <a:moveTo>
                      <a:pt x="287383" y="217714"/>
                    </a:moveTo>
                    <a:lnTo>
                      <a:pt x="0" y="0"/>
                    </a:lnTo>
                    <a:lnTo>
                      <a:pt x="17417" y="365760"/>
                    </a:lnTo>
                    <a:lnTo>
                      <a:pt x="217715" y="313508"/>
                    </a:lnTo>
                    <a:lnTo>
                      <a:pt x="287383" y="21771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352800" y="3474721"/>
                <a:ext cx="5634446" cy="2847702"/>
              </a:xfrm>
              <a:prstGeom prst="rect">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3519971" y="3596637"/>
                <a:ext cx="5310520" cy="2585323"/>
              </a:xfrm>
              <a:prstGeom prst="rect">
                <a:avLst/>
              </a:prstGeom>
              <a:solidFill>
                <a:srgbClr val="000032"/>
              </a:solidFill>
            </p:spPr>
            <p:txBody>
              <a:bodyPr wrap="square" rtlCol="0">
                <a:spAutoFit/>
              </a:bodyPr>
              <a:lstStyle/>
              <a:p>
                <a:r>
                  <a:rPr lang="en-GB" dirty="0">
                    <a:solidFill>
                      <a:schemeClr val="bg1"/>
                    </a:solidFill>
                    <a:latin typeface="Twinkl" pitchFamily="2" charset="0"/>
                  </a:rPr>
                  <a:t>With all those species, how can we possibly identify and name each different living thing so we recognise them?</a:t>
                </a:r>
              </a:p>
              <a:p>
                <a:endParaRPr lang="en-GB" dirty="0">
                  <a:solidFill>
                    <a:schemeClr val="bg1"/>
                  </a:solidFill>
                  <a:latin typeface="Twinkl" pitchFamily="2" charset="0"/>
                </a:endParaRPr>
              </a:p>
              <a:p>
                <a:r>
                  <a:rPr lang="en-GB" dirty="0">
                    <a:solidFill>
                      <a:schemeClr val="bg1"/>
                    </a:solidFill>
                    <a:latin typeface="Twinkl" pitchFamily="2" charset="0"/>
                  </a:rPr>
                  <a:t>We </a:t>
                </a:r>
                <a:r>
                  <a:rPr lang="en-GB" dirty="0">
                    <a:solidFill>
                      <a:schemeClr val="bg1"/>
                    </a:solidFill>
                    <a:latin typeface="Twinkl" pitchFamily="2" charset="0"/>
                    <a:ea typeface="Tuffy" panose="020B0603060100000000" pitchFamily="34" charset="0"/>
                  </a:rPr>
                  <a:t>only have to glance through a window, walk through a woodland, gaze into a pond or look up to the sky to spot different species of plants and animals in the UK. Each species has different </a:t>
                </a:r>
                <a:r>
                  <a:rPr lang="en-GB" dirty="0">
                    <a:solidFill>
                      <a:schemeClr val="bg1"/>
                    </a:solidFill>
                    <a:latin typeface="Twinkl" pitchFamily="2" charset="0"/>
                  </a:rPr>
                  <a:t>features that can help us to identify and name it.</a:t>
                </a:r>
                <a:endParaRPr lang="en-GB" dirty="0"/>
              </a:p>
            </p:txBody>
          </p:sp>
        </p:grpSp>
        <p:cxnSp>
          <p:nvCxnSpPr>
            <p:cNvPr id="26" name="Straight Connector 25"/>
            <p:cNvCxnSpPr/>
            <p:nvPr/>
          </p:nvCxnSpPr>
          <p:spPr>
            <a:xfrm flipH="1">
              <a:off x="3352800" y="3291843"/>
              <a:ext cx="5329645" cy="0"/>
            </a:xfrm>
            <a:prstGeom prst="line">
              <a:avLst/>
            </a:prstGeom>
            <a:ln w="28575">
              <a:solidFill>
                <a:srgbClr val="00003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364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1000" fill="hold"/>
                                        <p:tgtEl>
                                          <p:spTgt spid="17"/>
                                        </p:tgtEl>
                                        <p:attrNameLst>
                                          <p:attrName>ppt_w</p:attrName>
                                        </p:attrNameLst>
                                      </p:cBhvr>
                                      <p:tavLst>
                                        <p:tav tm="0">
                                          <p:val>
                                            <p:fltVal val="0"/>
                                          </p:val>
                                        </p:tav>
                                        <p:tav tm="100000">
                                          <p:val>
                                            <p:strVal val="#ppt_w"/>
                                          </p:val>
                                        </p:tav>
                                      </p:tavLst>
                                    </p:anim>
                                    <p:anim calcmode="lin" valueType="num">
                                      <p:cBhvr>
                                        <p:cTn id="11" dur="1000" fill="hold"/>
                                        <p:tgtEl>
                                          <p:spTgt spid="17"/>
                                        </p:tgtEl>
                                        <p:attrNameLst>
                                          <p:attrName>ppt_h</p:attrName>
                                        </p:attrNameLst>
                                      </p:cBhvr>
                                      <p:tavLst>
                                        <p:tav tm="0">
                                          <p:val>
                                            <p:fltVal val="0"/>
                                          </p:val>
                                        </p:tav>
                                        <p:tav tm="100000">
                                          <p:val>
                                            <p:strVal val="#ppt_h"/>
                                          </p:val>
                                        </p:tav>
                                      </p:tavLst>
                                    </p:anim>
                                    <p:anim calcmode="lin" valueType="num">
                                      <p:cBhvr>
                                        <p:cTn id="12" dur="1000" fill="hold"/>
                                        <p:tgtEl>
                                          <p:spTgt spid="17"/>
                                        </p:tgtEl>
                                        <p:attrNameLst>
                                          <p:attrName>style.rotation</p:attrName>
                                        </p:attrNameLst>
                                      </p:cBhvr>
                                      <p:tavLst>
                                        <p:tav tm="0">
                                          <p:val>
                                            <p:fltVal val="90"/>
                                          </p:val>
                                        </p:tav>
                                        <p:tav tm="100000">
                                          <p:val>
                                            <p:fltVal val="0"/>
                                          </p:val>
                                        </p:tav>
                                      </p:tavLst>
                                    </p:anim>
                                    <p:animEffect transition="in" filter="fade">
                                      <p:cBhvr>
                                        <p:cTn id="13" dur="1000"/>
                                        <p:tgtEl>
                                          <p:spTgt spid="17"/>
                                        </p:tgtEl>
                                      </p:cBhvr>
                                    </p:animEffect>
                                  </p:childTnLst>
                                </p:cTn>
                              </p:par>
                              <p:par>
                                <p:cTn id="14" presetID="31" presetClass="entr" presetSubtype="0" fill="hold" nodeType="withEffect">
                                  <p:stCondLst>
                                    <p:cond delay="20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fltVal val="0"/>
                                          </p:val>
                                        </p:tav>
                                        <p:tav tm="100000">
                                          <p:val>
                                            <p:strVal val="#ppt_w"/>
                                          </p:val>
                                        </p:tav>
                                      </p:tavLst>
                                    </p:anim>
                                    <p:anim calcmode="lin" valueType="num">
                                      <p:cBhvr>
                                        <p:cTn id="17" dur="1000" fill="hold"/>
                                        <p:tgtEl>
                                          <p:spTgt spid="16"/>
                                        </p:tgtEl>
                                        <p:attrNameLst>
                                          <p:attrName>ppt_h</p:attrName>
                                        </p:attrNameLst>
                                      </p:cBhvr>
                                      <p:tavLst>
                                        <p:tav tm="0">
                                          <p:val>
                                            <p:fltVal val="0"/>
                                          </p:val>
                                        </p:tav>
                                        <p:tav tm="100000">
                                          <p:val>
                                            <p:strVal val="#ppt_h"/>
                                          </p:val>
                                        </p:tav>
                                      </p:tavLst>
                                    </p:anim>
                                    <p:anim calcmode="lin" valueType="num">
                                      <p:cBhvr>
                                        <p:cTn id="18" dur="1000" fill="hold"/>
                                        <p:tgtEl>
                                          <p:spTgt spid="16"/>
                                        </p:tgtEl>
                                        <p:attrNameLst>
                                          <p:attrName>style.rotation</p:attrName>
                                        </p:attrNameLst>
                                      </p:cBhvr>
                                      <p:tavLst>
                                        <p:tav tm="0">
                                          <p:val>
                                            <p:fltVal val="90"/>
                                          </p:val>
                                        </p:tav>
                                        <p:tav tm="100000">
                                          <p:val>
                                            <p:fltVal val="0"/>
                                          </p:val>
                                        </p:tav>
                                      </p:tavLst>
                                    </p:anim>
                                    <p:animEffect transition="in" filter="fade">
                                      <p:cBhvr>
                                        <p:cTn id="19" dur="1000"/>
                                        <p:tgtEl>
                                          <p:spTgt spid="16"/>
                                        </p:tgtEl>
                                      </p:cBhvr>
                                    </p:animEffect>
                                  </p:childTnLst>
                                </p:cTn>
                              </p:par>
                              <p:par>
                                <p:cTn id="20" presetID="31" presetClass="entr" presetSubtype="0" fill="hold" nodeType="withEffect">
                                  <p:stCondLst>
                                    <p:cond delay="40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style.rotation</p:attrName>
                                        </p:attrNameLst>
                                      </p:cBhvr>
                                      <p:tavLst>
                                        <p:tav tm="0">
                                          <p:val>
                                            <p:fltVal val="90"/>
                                          </p:val>
                                        </p:tav>
                                        <p:tav tm="100000">
                                          <p:val>
                                            <p:fltVal val="0"/>
                                          </p:val>
                                        </p:tav>
                                      </p:tavLst>
                                    </p:anim>
                                    <p:animEffect transition="in" filter="fade">
                                      <p:cBhvr>
                                        <p:cTn id="25" dur="1000"/>
                                        <p:tgtEl>
                                          <p:spTgt spid="15"/>
                                        </p:tgtEl>
                                      </p:cBhvr>
                                    </p:animEffect>
                                  </p:childTnLst>
                                </p:cTn>
                              </p:par>
                              <p:par>
                                <p:cTn id="26" presetID="42" presetClass="path" presetSubtype="0" accel="50000" decel="50000" fill="hold" nodeType="withEffect">
                                  <p:stCondLst>
                                    <p:cond delay="300"/>
                                  </p:stCondLst>
                                  <p:childTnLst>
                                    <p:animMotion origin="layout" path="M -0.7783 0.51667 L 0.75069 -0.4507 " pathEditMode="relative" rAng="0" ptsTypes="AA">
                                      <p:cBhvr>
                                        <p:cTn id="27" dur="2000" fill="hold"/>
                                        <p:tgtEl>
                                          <p:spTgt spid="18"/>
                                        </p:tgtEl>
                                        <p:attrNameLst>
                                          <p:attrName>ppt_x</p:attrName>
                                          <p:attrName>ppt_y</p:attrName>
                                        </p:attrNameLst>
                                      </p:cBhvr>
                                      <p:rCtr x="76458" y="-48380"/>
                                    </p:animMotion>
                                  </p:childTnLst>
                                </p:cTn>
                              </p:par>
                              <p:par>
                                <p:cTn id="28" presetID="22" presetClass="entr" presetSubtype="4" fill="hold" nodeType="withEffect">
                                  <p:stCondLst>
                                    <p:cond delay="340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par>
                                <p:cTn id="31" presetID="2" presetClass="entr" presetSubtype="4" fill="hold" nodeType="withEffect">
                                  <p:stCondLst>
                                    <p:cond delay="390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42" presetClass="entr" presetSubtype="0" fill="hold" nodeType="withEffect">
                                  <p:stCondLst>
                                    <p:cond delay="440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200"/>
                                  </p:stCondLst>
                                  <p:childTnLst>
                                    <p:set>
                                      <p:cBhvr>
                                        <p:cTn id="43" dur="1" fill="hold">
                                          <p:stCondLst>
                                            <p:cond delay="0"/>
                                          </p:stCondLst>
                                        </p:cTn>
                                        <p:tgtEl>
                                          <p:spTgt spid="4"/>
                                        </p:tgtEl>
                                        <p:attrNameLst>
                                          <p:attrName>style.visibility</p:attrName>
                                        </p:attrNameLst>
                                      </p:cBhvr>
                                      <p:to>
                                        <p:strVal val="visible"/>
                                      </p:to>
                                    </p:set>
                                    <p:animEffect transition="in" filter="wipe(right)">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Beak Blank"/>
          <p:cNvGrpSpPr/>
          <p:nvPr/>
        </p:nvGrpSpPr>
        <p:grpSpPr>
          <a:xfrm>
            <a:off x="2521131" y="3243943"/>
            <a:ext cx="2495006" cy="304800"/>
            <a:chOff x="3387634" y="2560320"/>
            <a:chExt cx="2495006" cy="304800"/>
          </a:xfrm>
        </p:grpSpPr>
        <p:sp>
          <p:nvSpPr>
            <p:cNvPr id="50" name="Rectangle 49"/>
            <p:cNvSpPr/>
            <p:nvPr/>
          </p:nvSpPr>
          <p:spPr>
            <a:xfrm>
              <a:off x="3387634" y="2560320"/>
              <a:ext cx="1628503" cy="304800"/>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32"/>
                </a:solidFill>
              </a:endParaRPr>
            </a:p>
          </p:txBody>
        </p:sp>
        <p:cxnSp>
          <p:nvCxnSpPr>
            <p:cNvPr id="51" name="Straight Connector 50"/>
            <p:cNvCxnSpPr>
              <a:stCxn id="50" idx="3"/>
            </p:cNvCxnSpPr>
            <p:nvPr/>
          </p:nvCxnSpPr>
          <p:spPr>
            <a:xfrm>
              <a:off x="5016137" y="2712720"/>
              <a:ext cx="866503" cy="0"/>
            </a:xfrm>
            <a:prstGeom prst="line">
              <a:avLst/>
            </a:prstGeom>
            <a:ln w="19050">
              <a:solidFill>
                <a:srgbClr val="000032"/>
              </a:solidFill>
            </a:ln>
          </p:spPr>
          <p:style>
            <a:lnRef idx="1">
              <a:schemeClr val="accent1"/>
            </a:lnRef>
            <a:fillRef idx="0">
              <a:schemeClr val="accent1"/>
            </a:fillRef>
            <a:effectRef idx="0">
              <a:schemeClr val="accent1"/>
            </a:effectRef>
            <a:fontRef idx="minor">
              <a:schemeClr val="tx1"/>
            </a:fontRef>
          </p:style>
        </p:cxnSp>
      </p:grpSp>
      <p:grpSp>
        <p:nvGrpSpPr>
          <p:cNvPr id="52" name="Crown Blank"/>
          <p:cNvGrpSpPr/>
          <p:nvPr/>
        </p:nvGrpSpPr>
        <p:grpSpPr>
          <a:xfrm>
            <a:off x="5399314" y="2919463"/>
            <a:ext cx="3034938" cy="304800"/>
            <a:chOff x="1981199" y="2560320"/>
            <a:chExt cx="3034938" cy="304800"/>
          </a:xfrm>
        </p:grpSpPr>
        <p:sp>
          <p:nvSpPr>
            <p:cNvPr id="53" name="Rectangle 52"/>
            <p:cNvSpPr/>
            <p:nvPr/>
          </p:nvSpPr>
          <p:spPr>
            <a:xfrm>
              <a:off x="3387634" y="2560320"/>
              <a:ext cx="1628503" cy="304800"/>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32"/>
                </a:solidFill>
              </a:endParaRPr>
            </a:p>
          </p:txBody>
        </p:sp>
        <p:cxnSp>
          <p:nvCxnSpPr>
            <p:cNvPr id="54" name="Straight Connector 53"/>
            <p:cNvCxnSpPr>
              <a:stCxn id="53" idx="1"/>
            </p:cNvCxnSpPr>
            <p:nvPr/>
          </p:nvCxnSpPr>
          <p:spPr>
            <a:xfrm flipH="1">
              <a:off x="1981199" y="2712720"/>
              <a:ext cx="1406435" cy="67779"/>
            </a:xfrm>
            <a:prstGeom prst="line">
              <a:avLst/>
            </a:prstGeom>
            <a:ln w="19050">
              <a:solidFill>
                <a:srgbClr val="000032"/>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9524" y="3082834"/>
            <a:ext cx="4268680" cy="3775166"/>
          </a:xfrm>
          <a:prstGeom prst="rect">
            <a:avLst/>
          </a:prstGeom>
        </p:spPr>
      </p:pic>
      <p:grpSp>
        <p:nvGrpSpPr>
          <p:cNvPr id="8" name="Group 7"/>
          <p:cNvGrpSpPr/>
          <p:nvPr/>
        </p:nvGrpSpPr>
        <p:grpSpPr>
          <a:xfrm>
            <a:off x="5399314" y="2919463"/>
            <a:ext cx="3034938" cy="304800"/>
            <a:chOff x="1981199" y="2560320"/>
            <a:chExt cx="3034938" cy="304800"/>
          </a:xfrm>
        </p:grpSpPr>
        <p:sp>
          <p:nvSpPr>
            <p:cNvPr id="5" name="Rectangle 4"/>
            <p:cNvSpPr/>
            <p:nvPr/>
          </p:nvSpPr>
          <p:spPr>
            <a:xfrm>
              <a:off x="3387634" y="2560320"/>
              <a:ext cx="1628503" cy="304800"/>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32"/>
                  </a:solidFill>
                </a:rPr>
                <a:t>Crown</a:t>
              </a:r>
            </a:p>
          </p:txBody>
        </p:sp>
        <p:cxnSp>
          <p:nvCxnSpPr>
            <p:cNvPr id="7" name="Straight Connector 6"/>
            <p:cNvCxnSpPr>
              <a:stCxn id="5" idx="1"/>
            </p:cNvCxnSpPr>
            <p:nvPr/>
          </p:nvCxnSpPr>
          <p:spPr>
            <a:xfrm flipH="1">
              <a:off x="1981199" y="2712720"/>
              <a:ext cx="1406435" cy="67779"/>
            </a:xfrm>
            <a:prstGeom prst="line">
              <a:avLst/>
            </a:prstGeom>
            <a:ln w="19050">
              <a:solidFill>
                <a:srgbClr val="000032"/>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2521131" y="3243943"/>
            <a:ext cx="2495006" cy="304800"/>
            <a:chOff x="3387634" y="2560320"/>
            <a:chExt cx="2495006" cy="304800"/>
          </a:xfrm>
        </p:grpSpPr>
        <p:sp>
          <p:nvSpPr>
            <p:cNvPr id="10" name="Rectangle 9"/>
            <p:cNvSpPr/>
            <p:nvPr/>
          </p:nvSpPr>
          <p:spPr>
            <a:xfrm>
              <a:off x="3387634" y="2560320"/>
              <a:ext cx="1628503" cy="304800"/>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32"/>
                  </a:solidFill>
                </a:rPr>
                <a:t>Beak</a:t>
              </a:r>
            </a:p>
          </p:txBody>
        </p:sp>
        <p:cxnSp>
          <p:nvCxnSpPr>
            <p:cNvPr id="11" name="Straight Connector 10"/>
            <p:cNvCxnSpPr>
              <a:stCxn id="10" idx="3"/>
            </p:cNvCxnSpPr>
            <p:nvPr/>
          </p:nvCxnSpPr>
          <p:spPr>
            <a:xfrm>
              <a:off x="5016137" y="2712720"/>
              <a:ext cx="866503" cy="0"/>
            </a:xfrm>
            <a:prstGeom prst="line">
              <a:avLst/>
            </a:prstGeom>
            <a:ln w="19050">
              <a:solidFill>
                <a:srgbClr val="000032"/>
              </a:solidFill>
            </a:ln>
          </p:spPr>
          <p:style>
            <a:lnRef idx="1">
              <a:schemeClr val="accent1"/>
            </a:lnRef>
            <a:fillRef idx="0">
              <a:schemeClr val="accent1"/>
            </a:fillRef>
            <a:effectRef idx="0">
              <a:schemeClr val="accent1"/>
            </a:effectRef>
            <a:fontRef idx="minor">
              <a:schemeClr val="tx1"/>
            </a:fontRef>
          </p:style>
        </p:cxnSp>
      </p:grpSp>
      <p:grpSp>
        <p:nvGrpSpPr>
          <p:cNvPr id="56" name="Tail Blank"/>
          <p:cNvGrpSpPr/>
          <p:nvPr/>
        </p:nvGrpSpPr>
        <p:grpSpPr>
          <a:xfrm>
            <a:off x="6809578" y="3757751"/>
            <a:ext cx="1628503" cy="936172"/>
            <a:chOff x="3387634" y="2560320"/>
            <a:chExt cx="1628503" cy="936172"/>
          </a:xfrm>
        </p:grpSpPr>
        <p:sp>
          <p:nvSpPr>
            <p:cNvPr id="57" name="Rectangle 56"/>
            <p:cNvSpPr/>
            <p:nvPr/>
          </p:nvSpPr>
          <p:spPr>
            <a:xfrm>
              <a:off x="3387634" y="2560320"/>
              <a:ext cx="1628503" cy="304800"/>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32"/>
                </a:solidFill>
              </a:endParaRPr>
            </a:p>
          </p:txBody>
        </p:sp>
        <p:cxnSp>
          <p:nvCxnSpPr>
            <p:cNvPr id="58" name="Straight Connector 57"/>
            <p:cNvCxnSpPr/>
            <p:nvPr/>
          </p:nvCxnSpPr>
          <p:spPr>
            <a:xfrm>
              <a:off x="4201885" y="2865120"/>
              <a:ext cx="365762" cy="631372"/>
            </a:xfrm>
            <a:prstGeom prst="line">
              <a:avLst/>
            </a:prstGeom>
            <a:ln w="19050">
              <a:solidFill>
                <a:srgbClr val="000032"/>
              </a:solidFill>
            </a:ln>
          </p:spPr>
          <p:style>
            <a:lnRef idx="1">
              <a:schemeClr val="accent1"/>
            </a:lnRef>
            <a:fillRef idx="0">
              <a:schemeClr val="accent1"/>
            </a:fillRef>
            <a:effectRef idx="0">
              <a:schemeClr val="accent1"/>
            </a:effectRef>
            <a:fontRef idx="minor">
              <a:schemeClr val="tx1"/>
            </a:fontRef>
          </p:style>
        </p:cxnSp>
      </p:grpSp>
      <p:grpSp>
        <p:nvGrpSpPr>
          <p:cNvPr id="65" name="Wings Blank"/>
          <p:cNvGrpSpPr/>
          <p:nvPr/>
        </p:nvGrpSpPr>
        <p:grpSpPr>
          <a:xfrm>
            <a:off x="6932023" y="5259977"/>
            <a:ext cx="1968138" cy="548643"/>
            <a:chOff x="3047999" y="2316477"/>
            <a:chExt cx="1968138" cy="548643"/>
          </a:xfrm>
        </p:grpSpPr>
        <p:sp>
          <p:nvSpPr>
            <p:cNvPr id="66" name="Rectangle 65"/>
            <p:cNvSpPr/>
            <p:nvPr/>
          </p:nvSpPr>
          <p:spPr>
            <a:xfrm>
              <a:off x="3387634" y="2560320"/>
              <a:ext cx="1628503" cy="304800"/>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32"/>
                </a:solidFill>
              </a:endParaRPr>
            </a:p>
          </p:txBody>
        </p:sp>
        <p:cxnSp>
          <p:nvCxnSpPr>
            <p:cNvPr id="67" name="Straight Connector 66"/>
            <p:cNvCxnSpPr/>
            <p:nvPr/>
          </p:nvCxnSpPr>
          <p:spPr>
            <a:xfrm flipH="1" flipV="1">
              <a:off x="3047999" y="2316477"/>
              <a:ext cx="687978" cy="243843"/>
            </a:xfrm>
            <a:prstGeom prst="line">
              <a:avLst/>
            </a:prstGeom>
            <a:ln w="19050">
              <a:solidFill>
                <a:srgbClr val="000032"/>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6805749" y="3757751"/>
            <a:ext cx="1628503" cy="936172"/>
            <a:chOff x="3387634" y="2560320"/>
            <a:chExt cx="1628503" cy="936172"/>
          </a:xfrm>
        </p:grpSpPr>
        <p:sp>
          <p:nvSpPr>
            <p:cNvPr id="14" name="Rectangle 13"/>
            <p:cNvSpPr/>
            <p:nvPr/>
          </p:nvSpPr>
          <p:spPr>
            <a:xfrm>
              <a:off x="3387634" y="2560320"/>
              <a:ext cx="1628503" cy="304800"/>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32"/>
                  </a:solidFill>
                </a:rPr>
                <a:t>Tail</a:t>
              </a:r>
            </a:p>
          </p:txBody>
        </p:sp>
        <p:cxnSp>
          <p:nvCxnSpPr>
            <p:cNvPr id="15" name="Straight Connector 14"/>
            <p:cNvCxnSpPr/>
            <p:nvPr/>
          </p:nvCxnSpPr>
          <p:spPr>
            <a:xfrm>
              <a:off x="4201885" y="2865120"/>
              <a:ext cx="365762" cy="631372"/>
            </a:xfrm>
            <a:prstGeom prst="line">
              <a:avLst/>
            </a:prstGeom>
            <a:ln w="19050">
              <a:solidFill>
                <a:srgbClr val="000032"/>
              </a:solidFill>
            </a:ln>
          </p:spPr>
          <p:style>
            <a:lnRef idx="1">
              <a:schemeClr val="accent1"/>
            </a:lnRef>
            <a:fillRef idx="0">
              <a:schemeClr val="accent1"/>
            </a:fillRef>
            <a:effectRef idx="0">
              <a:schemeClr val="accent1"/>
            </a:effectRef>
            <a:fontRef idx="minor">
              <a:schemeClr val="tx1"/>
            </a:fontRef>
          </p:style>
        </p:cxnSp>
      </p:grpSp>
      <p:grpSp>
        <p:nvGrpSpPr>
          <p:cNvPr id="68" name="Claws Blank"/>
          <p:cNvGrpSpPr/>
          <p:nvPr/>
        </p:nvGrpSpPr>
        <p:grpSpPr>
          <a:xfrm>
            <a:off x="3151826" y="5053193"/>
            <a:ext cx="2495872" cy="603027"/>
            <a:chOff x="3387634" y="2560320"/>
            <a:chExt cx="2495872" cy="603027"/>
          </a:xfrm>
        </p:grpSpPr>
        <p:sp>
          <p:nvSpPr>
            <p:cNvPr id="69" name="Rectangle 68"/>
            <p:cNvSpPr/>
            <p:nvPr/>
          </p:nvSpPr>
          <p:spPr>
            <a:xfrm>
              <a:off x="3387634" y="2560320"/>
              <a:ext cx="1628503" cy="304800"/>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32"/>
                </a:solidFill>
              </a:endParaRPr>
            </a:p>
          </p:txBody>
        </p:sp>
        <p:cxnSp>
          <p:nvCxnSpPr>
            <p:cNvPr id="70" name="Straight Connector 69"/>
            <p:cNvCxnSpPr>
              <a:stCxn id="69" idx="3"/>
            </p:cNvCxnSpPr>
            <p:nvPr/>
          </p:nvCxnSpPr>
          <p:spPr>
            <a:xfrm>
              <a:off x="5016137" y="2712720"/>
              <a:ext cx="867369" cy="450627"/>
            </a:xfrm>
            <a:prstGeom prst="line">
              <a:avLst/>
            </a:prstGeom>
            <a:ln w="19050">
              <a:solidFill>
                <a:srgbClr val="000032"/>
              </a:solidFill>
            </a:ln>
          </p:spPr>
          <p:style>
            <a:lnRef idx="1">
              <a:schemeClr val="accent1"/>
            </a:lnRef>
            <a:fillRef idx="0">
              <a:schemeClr val="accent1"/>
            </a:fillRef>
            <a:effectRef idx="0">
              <a:schemeClr val="accent1"/>
            </a:effectRef>
            <a:fontRef idx="minor">
              <a:schemeClr val="tx1"/>
            </a:fontRef>
          </p:style>
        </p:cxnSp>
      </p:grpSp>
      <p:grpSp>
        <p:nvGrpSpPr>
          <p:cNvPr id="71" name="Breast Blank"/>
          <p:cNvGrpSpPr/>
          <p:nvPr/>
        </p:nvGrpSpPr>
        <p:grpSpPr>
          <a:xfrm>
            <a:off x="2521131" y="4247610"/>
            <a:ext cx="2368985" cy="359235"/>
            <a:chOff x="3387634" y="2505885"/>
            <a:chExt cx="2368985" cy="359235"/>
          </a:xfrm>
        </p:grpSpPr>
        <p:sp>
          <p:nvSpPr>
            <p:cNvPr id="72" name="Rectangle 71"/>
            <p:cNvSpPr/>
            <p:nvPr/>
          </p:nvSpPr>
          <p:spPr>
            <a:xfrm>
              <a:off x="3387634" y="2560320"/>
              <a:ext cx="1628503" cy="304800"/>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32"/>
                </a:solidFill>
              </a:endParaRPr>
            </a:p>
          </p:txBody>
        </p:sp>
        <p:cxnSp>
          <p:nvCxnSpPr>
            <p:cNvPr id="73" name="Straight Connector 72"/>
            <p:cNvCxnSpPr>
              <a:stCxn id="72" idx="3"/>
            </p:cNvCxnSpPr>
            <p:nvPr/>
          </p:nvCxnSpPr>
          <p:spPr>
            <a:xfrm flipV="1">
              <a:off x="5016137" y="2505885"/>
              <a:ext cx="740482" cy="206835"/>
            </a:xfrm>
            <a:prstGeom prst="line">
              <a:avLst/>
            </a:prstGeom>
            <a:ln w="19050">
              <a:solidFill>
                <a:srgbClr val="000032"/>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6932023" y="5259977"/>
            <a:ext cx="1968138" cy="548643"/>
            <a:chOff x="3047999" y="2316477"/>
            <a:chExt cx="1968138" cy="548643"/>
          </a:xfrm>
        </p:grpSpPr>
        <p:sp>
          <p:nvSpPr>
            <p:cNvPr id="19" name="Rectangle 18"/>
            <p:cNvSpPr/>
            <p:nvPr/>
          </p:nvSpPr>
          <p:spPr>
            <a:xfrm>
              <a:off x="3387634" y="2560320"/>
              <a:ext cx="1628503" cy="304800"/>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32"/>
                  </a:solidFill>
                </a:rPr>
                <a:t>Wings</a:t>
              </a:r>
            </a:p>
          </p:txBody>
        </p:sp>
        <p:cxnSp>
          <p:nvCxnSpPr>
            <p:cNvPr id="20" name="Straight Connector 19"/>
            <p:cNvCxnSpPr/>
            <p:nvPr/>
          </p:nvCxnSpPr>
          <p:spPr>
            <a:xfrm flipH="1" flipV="1">
              <a:off x="3047999" y="2316477"/>
              <a:ext cx="687978" cy="243843"/>
            </a:xfrm>
            <a:prstGeom prst="line">
              <a:avLst/>
            </a:prstGeom>
            <a:ln w="19050">
              <a:solidFill>
                <a:srgbClr val="000032"/>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3151826" y="5053193"/>
            <a:ext cx="2495872" cy="603027"/>
            <a:chOff x="3387634" y="2560320"/>
            <a:chExt cx="2495872" cy="603027"/>
          </a:xfrm>
        </p:grpSpPr>
        <p:sp>
          <p:nvSpPr>
            <p:cNvPr id="25" name="Rectangle 24"/>
            <p:cNvSpPr/>
            <p:nvPr/>
          </p:nvSpPr>
          <p:spPr>
            <a:xfrm>
              <a:off x="3387634" y="2560320"/>
              <a:ext cx="1628503" cy="304800"/>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32"/>
                  </a:solidFill>
                </a:rPr>
                <a:t>Claws</a:t>
              </a:r>
            </a:p>
          </p:txBody>
        </p:sp>
        <p:cxnSp>
          <p:nvCxnSpPr>
            <p:cNvPr id="26" name="Straight Connector 25"/>
            <p:cNvCxnSpPr>
              <a:stCxn id="25" idx="3"/>
            </p:cNvCxnSpPr>
            <p:nvPr/>
          </p:nvCxnSpPr>
          <p:spPr>
            <a:xfrm>
              <a:off x="5016137" y="2712720"/>
              <a:ext cx="867369" cy="450627"/>
            </a:xfrm>
            <a:prstGeom prst="line">
              <a:avLst/>
            </a:prstGeom>
            <a:ln w="19050">
              <a:solidFill>
                <a:srgbClr val="000032"/>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2521131" y="4247610"/>
            <a:ext cx="2368985" cy="359235"/>
            <a:chOff x="3387634" y="2505885"/>
            <a:chExt cx="2368985" cy="359235"/>
          </a:xfrm>
        </p:grpSpPr>
        <p:sp>
          <p:nvSpPr>
            <p:cNvPr id="30" name="Rectangle 29"/>
            <p:cNvSpPr/>
            <p:nvPr/>
          </p:nvSpPr>
          <p:spPr>
            <a:xfrm>
              <a:off x="3387634" y="2560320"/>
              <a:ext cx="1628503" cy="304800"/>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32"/>
                  </a:solidFill>
                </a:rPr>
                <a:t>Breast</a:t>
              </a:r>
            </a:p>
          </p:txBody>
        </p:sp>
        <p:cxnSp>
          <p:nvCxnSpPr>
            <p:cNvPr id="31" name="Straight Connector 30"/>
            <p:cNvCxnSpPr>
              <a:stCxn id="30" idx="3"/>
            </p:cNvCxnSpPr>
            <p:nvPr/>
          </p:nvCxnSpPr>
          <p:spPr>
            <a:xfrm flipV="1">
              <a:off x="5016137" y="2505885"/>
              <a:ext cx="740482" cy="206835"/>
            </a:xfrm>
            <a:prstGeom prst="line">
              <a:avLst/>
            </a:prstGeom>
            <a:ln w="19050">
              <a:solidFill>
                <a:srgbClr val="000032"/>
              </a:solidFill>
            </a:ln>
          </p:spPr>
          <p:style>
            <a:lnRef idx="1">
              <a:schemeClr val="accent1"/>
            </a:lnRef>
            <a:fillRef idx="0">
              <a:schemeClr val="accent1"/>
            </a:fillRef>
            <a:effectRef idx="0">
              <a:schemeClr val="accent1"/>
            </a:effectRef>
            <a:fontRef idx="minor">
              <a:schemeClr val="tx1"/>
            </a:fontRef>
          </p:style>
        </p:cxnSp>
      </p:grpSp>
      <p:sp>
        <p:nvSpPr>
          <p:cNvPr id="33" name="Beak"/>
          <p:cNvSpPr/>
          <p:nvPr/>
        </p:nvSpPr>
        <p:spPr>
          <a:xfrm>
            <a:off x="605498" y="3915596"/>
            <a:ext cx="1628503" cy="304800"/>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32"/>
                </a:solidFill>
              </a:rPr>
              <a:t>Beak</a:t>
            </a:r>
          </a:p>
        </p:txBody>
      </p:sp>
      <p:sp>
        <p:nvSpPr>
          <p:cNvPr id="34" name="Claws"/>
          <p:cNvSpPr/>
          <p:nvPr/>
        </p:nvSpPr>
        <p:spPr>
          <a:xfrm>
            <a:off x="605498" y="4323814"/>
            <a:ext cx="1628503" cy="304800"/>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32"/>
                </a:solidFill>
              </a:rPr>
              <a:t>Claws</a:t>
            </a:r>
          </a:p>
        </p:txBody>
      </p:sp>
      <p:sp>
        <p:nvSpPr>
          <p:cNvPr id="35" name="Wings"/>
          <p:cNvSpPr/>
          <p:nvPr/>
        </p:nvSpPr>
        <p:spPr>
          <a:xfrm>
            <a:off x="592815" y="4732032"/>
            <a:ext cx="1628503" cy="304800"/>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32"/>
                </a:solidFill>
              </a:rPr>
              <a:t>Wings</a:t>
            </a:r>
          </a:p>
        </p:txBody>
      </p:sp>
      <p:sp>
        <p:nvSpPr>
          <p:cNvPr id="36" name="Tail"/>
          <p:cNvSpPr/>
          <p:nvPr/>
        </p:nvSpPr>
        <p:spPr>
          <a:xfrm>
            <a:off x="592814" y="5145693"/>
            <a:ext cx="1628503" cy="304800"/>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32"/>
                </a:solidFill>
              </a:rPr>
              <a:t>Tail</a:t>
            </a:r>
          </a:p>
        </p:txBody>
      </p:sp>
      <p:sp>
        <p:nvSpPr>
          <p:cNvPr id="37" name="Crown"/>
          <p:cNvSpPr/>
          <p:nvPr/>
        </p:nvSpPr>
        <p:spPr>
          <a:xfrm>
            <a:off x="592813" y="5559354"/>
            <a:ext cx="3169290" cy="304800"/>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32"/>
                </a:solidFill>
              </a:rPr>
              <a:t>Crown (top of a bird’s head)</a:t>
            </a:r>
          </a:p>
        </p:txBody>
      </p:sp>
      <p:sp>
        <p:nvSpPr>
          <p:cNvPr id="38" name="Breast"/>
          <p:cNvSpPr/>
          <p:nvPr/>
        </p:nvSpPr>
        <p:spPr>
          <a:xfrm>
            <a:off x="583979" y="5968649"/>
            <a:ext cx="3169290" cy="304800"/>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32"/>
                </a:solidFill>
              </a:rPr>
              <a:t>Breast (chest of the bird)</a:t>
            </a:r>
          </a:p>
        </p:txBody>
      </p:sp>
      <p:sp>
        <p:nvSpPr>
          <p:cNvPr id="47" name="TextBox 46"/>
          <p:cNvSpPr txBox="1"/>
          <p:nvPr/>
        </p:nvSpPr>
        <p:spPr>
          <a:xfrm>
            <a:off x="531222" y="2614563"/>
            <a:ext cx="5835351" cy="369332"/>
          </a:xfrm>
          <a:prstGeom prst="rect">
            <a:avLst/>
          </a:prstGeom>
          <a:noFill/>
        </p:spPr>
        <p:txBody>
          <a:bodyPr wrap="square" rtlCol="0">
            <a:spAutoFit/>
          </a:bodyPr>
          <a:lstStyle/>
          <a:p>
            <a:r>
              <a:rPr lang="en-GB" b="1" dirty="0">
                <a:solidFill>
                  <a:srgbClr val="000032"/>
                </a:solidFill>
                <a:latin typeface="Twinkl" pitchFamily="2" charset="0"/>
                <a:ea typeface="Tuffy" panose="020B0603060100000000" pitchFamily="34" charset="0"/>
              </a:rPr>
              <a:t>How many of these features do you already know?</a:t>
            </a:r>
            <a:endParaRPr lang="en-GB" b="1" dirty="0">
              <a:solidFill>
                <a:srgbClr val="000032"/>
              </a:solidFill>
            </a:endParaRPr>
          </a:p>
        </p:txBody>
      </p:sp>
      <p:grpSp>
        <p:nvGrpSpPr>
          <p:cNvPr id="2" name="Group 1"/>
          <p:cNvGrpSpPr/>
          <p:nvPr/>
        </p:nvGrpSpPr>
        <p:grpSpPr>
          <a:xfrm>
            <a:off x="103498" y="555303"/>
            <a:ext cx="8422193" cy="2028929"/>
            <a:chOff x="103498" y="555303"/>
            <a:chExt cx="8422193" cy="2028929"/>
          </a:xfrm>
        </p:grpSpPr>
        <p:grpSp>
          <p:nvGrpSpPr>
            <p:cNvPr id="40" name="Group 39"/>
            <p:cNvGrpSpPr/>
            <p:nvPr/>
          </p:nvGrpSpPr>
          <p:grpSpPr>
            <a:xfrm>
              <a:off x="103498" y="555303"/>
              <a:ext cx="8422193" cy="2028929"/>
              <a:chOff x="103498" y="947192"/>
              <a:chExt cx="8422193" cy="2028929"/>
            </a:xfrm>
          </p:grpSpPr>
          <p:grpSp>
            <p:nvGrpSpPr>
              <p:cNvPr id="41" name="Group 40"/>
              <p:cNvGrpSpPr/>
              <p:nvPr/>
            </p:nvGrpSpPr>
            <p:grpSpPr>
              <a:xfrm>
                <a:off x="103498" y="947192"/>
                <a:ext cx="8422193" cy="2028929"/>
                <a:chOff x="103498" y="947192"/>
                <a:chExt cx="8422193" cy="2028929"/>
              </a:xfrm>
            </p:grpSpPr>
            <p:sp>
              <p:nvSpPr>
                <p:cNvPr id="43" name="Isosceles Triangle 42"/>
                <p:cNvSpPr/>
                <p:nvPr/>
              </p:nvSpPr>
              <p:spPr>
                <a:xfrm rot="2228592">
                  <a:off x="152925" y="947192"/>
                  <a:ext cx="432766" cy="30911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p:cNvSpPr/>
                <p:nvPr/>
              </p:nvSpPr>
              <p:spPr>
                <a:xfrm>
                  <a:off x="103498" y="1093042"/>
                  <a:ext cx="8422193" cy="1883079"/>
                </a:xfrm>
                <a:prstGeom prst="rect">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2" name="TextBox 41"/>
              <p:cNvSpPr txBox="1"/>
              <p:nvPr/>
            </p:nvSpPr>
            <p:spPr>
              <a:xfrm>
                <a:off x="539931" y="1160364"/>
                <a:ext cx="7985760" cy="1754326"/>
              </a:xfrm>
              <a:prstGeom prst="rect">
                <a:avLst/>
              </a:prstGeom>
              <a:solidFill>
                <a:srgbClr val="000032"/>
              </a:solidFill>
            </p:spPr>
            <p:txBody>
              <a:bodyPr wrap="square" rtlCol="0">
                <a:spAutoFit/>
              </a:bodyPr>
              <a:lstStyle/>
              <a:p>
                <a:r>
                  <a:rPr lang="en-GB" dirty="0">
                    <a:solidFill>
                      <a:schemeClr val="bg1"/>
                    </a:solidFill>
                    <a:latin typeface="Twinkl" pitchFamily="2" charset="0"/>
                  </a:rPr>
                  <a:t>Many species share similar features: birds, for example, all have beaks, feathers, two legs and two wings, and those that can fly have special feathers on their wings too.</a:t>
                </a:r>
              </a:p>
              <a:p>
                <a:endParaRPr lang="en-GB" dirty="0">
                  <a:solidFill>
                    <a:schemeClr val="bg1"/>
                  </a:solidFill>
                  <a:latin typeface="Twinkl" pitchFamily="2" charset="0"/>
                </a:endParaRPr>
              </a:p>
              <a:p>
                <a:r>
                  <a:rPr lang="en-GB" dirty="0">
                    <a:solidFill>
                      <a:schemeClr val="bg1"/>
                    </a:solidFill>
                    <a:latin typeface="Twinkl" pitchFamily="2" charset="0"/>
                  </a:rPr>
                  <a:t>We can use careful observation of the colour, size and shape of these features to narrow down the species of bird.</a:t>
                </a:r>
              </a:p>
            </p:txBody>
          </p:sp>
        </p:grpSp>
        <p:cxnSp>
          <p:nvCxnSpPr>
            <p:cNvPr id="74" name="Straight Connector 73"/>
            <p:cNvCxnSpPr/>
            <p:nvPr/>
          </p:nvCxnSpPr>
          <p:spPr>
            <a:xfrm>
              <a:off x="461554" y="598161"/>
              <a:ext cx="8064137" cy="0"/>
            </a:xfrm>
            <a:prstGeom prst="line">
              <a:avLst/>
            </a:prstGeom>
            <a:ln w="28575">
              <a:solidFill>
                <a:srgbClr val="000032"/>
              </a:solidFill>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548894" y="2930069"/>
            <a:ext cx="4423324" cy="276999"/>
          </a:xfrm>
          <a:prstGeom prst="rect">
            <a:avLst/>
          </a:prstGeom>
          <a:noFill/>
        </p:spPr>
        <p:txBody>
          <a:bodyPr wrap="square" rtlCol="0">
            <a:spAutoFit/>
          </a:bodyPr>
          <a:lstStyle/>
          <a:p>
            <a:r>
              <a:rPr lang="en-GB" sz="1200" dirty="0">
                <a:solidFill>
                  <a:srgbClr val="000032"/>
                </a:solidFill>
              </a:rPr>
              <a:t>Click on each of the features to see whether you were right.</a:t>
            </a:r>
          </a:p>
        </p:txBody>
      </p:sp>
    </p:spTree>
    <p:extLst>
      <p:ext uri="{BB962C8B-B14F-4D97-AF65-F5344CB8AC3E}">
        <p14:creationId xmlns:p14="http://schemas.microsoft.com/office/powerpoint/2010/main" val="87944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90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3"/>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nextCondLst>
                <p:cond evt="onClick" delay="0">
                  <p:tgtEl>
                    <p:spTgt spid="36"/>
                  </p:tgtEl>
                </p:cond>
              </p:nextCondLst>
            </p:seq>
            <p:seq concurrent="1" nextAc="seek">
              <p:cTn id="35" restart="whenNotActive" fill="hold" evtFilter="cancelBubble" nodeType="interactiveSeq">
                <p:stCondLst>
                  <p:cond evt="onClick" delay="0">
                    <p:tgtEl>
                      <p:spTgt spid="3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nextCondLst>
                <p:cond evt="onClick" delay="0">
                  <p:tgtEl>
                    <p:spTgt spid="37"/>
                  </p:tgtEl>
                </p:cond>
              </p:nextCondLst>
            </p:seq>
            <p:seq concurrent="1" nextAc="seek">
              <p:cTn id="41" restart="whenNotActive" fill="hold" evtFilter="cancelBubble" nodeType="interactiveSeq">
                <p:stCondLst>
                  <p:cond evt="onClick" delay="0">
                    <p:tgtEl>
                      <p:spTgt spid="3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childTnLst>
              </p:cTn>
              <p:nextCondLst>
                <p:cond evt="onClick" delay="0">
                  <p:tgtEl>
                    <p:spTgt spid="38"/>
                  </p:tgtEl>
                </p:cond>
              </p:nextCondLst>
            </p:seq>
          </p:childTnLst>
        </p:cTn>
      </p:par>
    </p:tnLst>
    <p:bldLst>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157407" y="3654396"/>
            <a:ext cx="663717" cy="542493"/>
            <a:chOff x="4157407" y="3654396"/>
            <a:chExt cx="663717" cy="542493"/>
          </a:xfrm>
        </p:grpSpPr>
        <p:cxnSp>
          <p:nvCxnSpPr>
            <p:cNvPr id="19" name="Straight Connector 18"/>
            <p:cNvCxnSpPr/>
            <p:nvPr/>
          </p:nvCxnSpPr>
          <p:spPr>
            <a:xfrm flipH="1" flipV="1">
              <a:off x="4291774" y="3654396"/>
              <a:ext cx="1" cy="542493"/>
            </a:xfrm>
            <a:prstGeom prst="line">
              <a:avLst/>
            </a:prstGeom>
            <a:ln w="28575">
              <a:solidFill>
                <a:srgbClr val="000032"/>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157407" y="3788876"/>
              <a:ext cx="663717" cy="369332"/>
            </a:xfrm>
            <a:prstGeom prst="rect">
              <a:avLst/>
            </a:prstGeom>
            <a:noFill/>
          </p:spPr>
          <p:txBody>
            <a:bodyPr wrap="square" rtlCol="0">
              <a:spAutoFit/>
            </a:bodyPr>
            <a:lstStyle/>
            <a:p>
              <a:pPr algn="ctr"/>
              <a:r>
                <a:rPr lang="en-GB" dirty="0">
                  <a:solidFill>
                    <a:srgbClr val="000032"/>
                  </a:solidFill>
                  <a:latin typeface="Twinkl" pitchFamily="2" charset="0"/>
                  <a:ea typeface="Tuffy" panose="020B0603060100000000" pitchFamily="34" charset="0"/>
                </a:rPr>
                <a:t>No</a:t>
              </a:r>
            </a:p>
          </p:txBody>
        </p:sp>
      </p:grpSp>
      <p:grpSp>
        <p:nvGrpSpPr>
          <p:cNvPr id="2" name="Group 1"/>
          <p:cNvGrpSpPr/>
          <p:nvPr/>
        </p:nvGrpSpPr>
        <p:grpSpPr>
          <a:xfrm>
            <a:off x="103498" y="616266"/>
            <a:ext cx="8422193" cy="1867845"/>
            <a:chOff x="103498" y="616266"/>
            <a:chExt cx="8422193" cy="1867845"/>
          </a:xfrm>
        </p:grpSpPr>
        <p:grpSp>
          <p:nvGrpSpPr>
            <p:cNvPr id="3" name="Group 2"/>
            <p:cNvGrpSpPr/>
            <p:nvPr/>
          </p:nvGrpSpPr>
          <p:grpSpPr>
            <a:xfrm>
              <a:off x="103498" y="616266"/>
              <a:ext cx="8422193" cy="1774508"/>
              <a:chOff x="103498" y="947192"/>
              <a:chExt cx="8422193" cy="1774508"/>
            </a:xfrm>
          </p:grpSpPr>
          <p:grpSp>
            <p:nvGrpSpPr>
              <p:cNvPr id="4" name="Group 3"/>
              <p:cNvGrpSpPr/>
              <p:nvPr/>
            </p:nvGrpSpPr>
            <p:grpSpPr>
              <a:xfrm>
                <a:off x="103498" y="947192"/>
                <a:ext cx="8422193" cy="1774508"/>
                <a:chOff x="103498" y="947192"/>
                <a:chExt cx="8422193" cy="1774508"/>
              </a:xfrm>
            </p:grpSpPr>
            <p:sp>
              <p:nvSpPr>
                <p:cNvPr id="6" name="Isosceles Triangle 5"/>
                <p:cNvSpPr/>
                <p:nvPr/>
              </p:nvSpPr>
              <p:spPr>
                <a:xfrm rot="2228592">
                  <a:off x="152925" y="947192"/>
                  <a:ext cx="432766" cy="30911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103498" y="1093041"/>
                  <a:ext cx="8422193" cy="1628659"/>
                </a:xfrm>
                <a:prstGeom prst="rect">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p:cNvSpPr txBox="1"/>
              <p:nvPr/>
            </p:nvSpPr>
            <p:spPr>
              <a:xfrm>
                <a:off x="539931" y="1160364"/>
                <a:ext cx="7985760" cy="1477328"/>
              </a:xfrm>
              <a:prstGeom prst="rect">
                <a:avLst/>
              </a:prstGeom>
              <a:solidFill>
                <a:srgbClr val="000032"/>
              </a:solidFill>
            </p:spPr>
            <p:txBody>
              <a:bodyPr wrap="square" rtlCol="0">
                <a:spAutoFit/>
              </a:bodyPr>
              <a:lstStyle/>
              <a:p>
                <a:r>
                  <a:rPr lang="en-GB" dirty="0">
                    <a:solidFill>
                      <a:schemeClr val="bg1"/>
                    </a:solidFill>
                    <a:latin typeface="Twinkl" pitchFamily="2" charset="0"/>
                  </a:rPr>
                  <a:t>Once we can recognise different features, we can use these to classify (sort) living things using a classification key. </a:t>
                </a:r>
              </a:p>
              <a:p>
                <a:endParaRPr lang="en-GB" dirty="0">
                  <a:solidFill>
                    <a:schemeClr val="bg1"/>
                  </a:solidFill>
                  <a:latin typeface="Twinkl" pitchFamily="2" charset="0"/>
                </a:endParaRPr>
              </a:p>
              <a:p>
                <a:r>
                  <a:rPr lang="en-GB" dirty="0">
                    <a:solidFill>
                      <a:schemeClr val="bg1"/>
                    </a:solidFill>
                    <a:latin typeface="Twinkl" pitchFamily="2" charset="0"/>
                  </a:rPr>
                  <a:t>This is a series of questions that help us to identify a living thing or decide which group it belongs to, based on its characteristics.</a:t>
                </a:r>
              </a:p>
            </p:txBody>
          </p:sp>
        </p:grpSp>
        <p:cxnSp>
          <p:nvCxnSpPr>
            <p:cNvPr id="8" name="Straight Connector 7"/>
            <p:cNvCxnSpPr/>
            <p:nvPr/>
          </p:nvCxnSpPr>
          <p:spPr>
            <a:xfrm>
              <a:off x="461554" y="2484111"/>
              <a:ext cx="8064137" cy="0"/>
            </a:xfrm>
            <a:prstGeom prst="line">
              <a:avLst/>
            </a:prstGeom>
            <a:ln w="28575">
              <a:solidFill>
                <a:srgbClr val="000032"/>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635180" y="2577449"/>
            <a:ext cx="7289619" cy="369332"/>
          </a:xfrm>
          <a:prstGeom prst="rect">
            <a:avLst/>
          </a:prstGeom>
          <a:noFill/>
        </p:spPr>
        <p:txBody>
          <a:bodyPr wrap="square" rtlCol="0">
            <a:spAutoFit/>
          </a:bodyPr>
          <a:lstStyle/>
          <a:p>
            <a:r>
              <a:rPr lang="en-GB" b="1" dirty="0">
                <a:solidFill>
                  <a:srgbClr val="000032"/>
                </a:solidFill>
                <a:latin typeface="Twinkl" pitchFamily="2" charset="0"/>
                <a:ea typeface="Tuffy" panose="020B0603060100000000" pitchFamily="34" charset="0"/>
              </a:rPr>
              <a:t>A classification key to sort birds, for example, might look like this:</a:t>
            </a:r>
          </a:p>
        </p:txBody>
      </p:sp>
      <p:sp>
        <p:nvSpPr>
          <p:cNvPr id="10" name="Beak"/>
          <p:cNvSpPr/>
          <p:nvPr/>
        </p:nvSpPr>
        <p:spPr>
          <a:xfrm>
            <a:off x="3500342" y="3040118"/>
            <a:ext cx="1628503" cy="304800"/>
          </a:xfrm>
          <a:prstGeom prst="rect">
            <a:avLst/>
          </a:prstGeom>
          <a:solidFill>
            <a:srgbClr val="000032"/>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Birds</a:t>
            </a:r>
          </a:p>
        </p:txBody>
      </p:sp>
      <p:cxnSp>
        <p:nvCxnSpPr>
          <p:cNvPr id="14" name="Straight Connector 13"/>
          <p:cNvCxnSpPr/>
          <p:nvPr/>
        </p:nvCxnSpPr>
        <p:spPr>
          <a:xfrm>
            <a:off x="4291772" y="3344918"/>
            <a:ext cx="1" cy="305211"/>
          </a:xfrm>
          <a:prstGeom prst="line">
            <a:avLst/>
          </a:prstGeom>
          <a:ln w="28575">
            <a:solidFill>
              <a:srgbClr val="000032"/>
            </a:solidFill>
          </a:ln>
        </p:spPr>
        <p:style>
          <a:lnRef idx="1">
            <a:schemeClr val="accent1"/>
          </a:lnRef>
          <a:fillRef idx="0">
            <a:schemeClr val="accent1"/>
          </a:fillRef>
          <a:effectRef idx="0">
            <a:schemeClr val="accent1"/>
          </a:effectRef>
          <a:fontRef idx="minor">
            <a:schemeClr val="tx1"/>
          </a:fontRef>
        </p:style>
      </p:cxnSp>
      <p:sp>
        <p:nvSpPr>
          <p:cNvPr id="11" name="Beak"/>
          <p:cNvSpPr/>
          <p:nvPr/>
        </p:nvSpPr>
        <p:spPr>
          <a:xfrm>
            <a:off x="2889548" y="3505537"/>
            <a:ext cx="2804452" cy="305621"/>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32"/>
                </a:solidFill>
              </a:rPr>
              <a:t>Is it a predator?</a:t>
            </a:r>
          </a:p>
        </p:txBody>
      </p:sp>
      <p:grpSp>
        <p:nvGrpSpPr>
          <p:cNvPr id="12" name="Group 11"/>
          <p:cNvGrpSpPr/>
          <p:nvPr/>
        </p:nvGrpSpPr>
        <p:grpSpPr>
          <a:xfrm>
            <a:off x="2031085" y="3249119"/>
            <a:ext cx="858463" cy="409229"/>
            <a:chOff x="2031085" y="3249119"/>
            <a:chExt cx="858463" cy="409229"/>
          </a:xfrm>
        </p:grpSpPr>
        <p:cxnSp>
          <p:nvCxnSpPr>
            <p:cNvPr id="13" name="Straight Connector 12"/>
            <p:cNvCxnSpPr>
              <a:stCxn id="11" idx="1"/>
            </p:cNvCxnSpPr>
            <p:nvPr/>
          </p:nvCxnSpPr>
          <p:spPr>
            <a:xfrm flipH="1" flipV="1">
              <a:off x="2031085" y="3658347"/>
              <a:ext cx="858463" cy="1"/>
            </a:xfrm>
            <a:prstGeom prst="line">
              <a:avLst/>
            </a:prstGeom>
            <a:ln w="28575">
              <a:solidFill>
                <a:srgbClr val="00003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132721" y="3249119"/>
              <a:ext cx="663717" cy="369332"/>
            </a:xfrm>
            <a:prstGeom prst="rect">
              <a:avLst/>
            </a:prstGeom>
            <a:noFill/>
          </p:spPr>
          <p:txBody>
            <a:bodyPr wrap="square" rtlCol="0">
              <a:spAutoFit/>
            </a:bodyPr>
            <a:lstStyle/>
            <a:p>
              <a:pPr algn="ctr"/>
              <a:r>
                <a:rPr lang="en-GB" dirty="0">
                  <a:solidFill>
                    <a:srgbClr val="000032"/>
                  </a:solidFill>
                  <a:latin typeface="Twinkl" pitchFamily="2" charset="0"/>
                  <a:ea typeface="Tuffy" panose="020B0603060100000000" pitchFamily="34" charset="0"/>
                </a:rPr>
                <a:t>Yes</a:t>
              </a:r>
            </a:p>
          </p:txBody>
        </p:sp>
      </p:grpSp>
      <p:sp>
        <p:nvSpPr>
          <p:cNvPr id="24" name="Beak"/>
          <p:cNvSpPr/>
          <p:nvPr/>
        </p:nvSpPr>
        <p:spPr>
          <a:xfrm>
            <a:off x="2511646" y="4135926"/>
            <a:ext cx="3560257" cy="305621"/>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32"/>
                </a:solidFill>
              </a:rPr>
              <a:t>Does it have long tail feathers?</a:t>
            </a:r>
          </a:p>
        </p:txBody>
      </p:sp>
      <p:grpSp>
        <p:nvGrpSpPr>
          <p:cNvPr id="23" name="Group 22"/>
          <p:cNvGrpSpPr/>
          <p:nvPr/>
        </p:nvGrpSpPr>
        <p:grpSpPr>
          <a:xfrm>
            <a:off x="6076574" y="3946333"/>
            <a:ext cx="858463" cy="369332"/>
            <a:chOff x="6076574" y="3946333"/>
            <a:chExt cx="858463" cy="369332"/>
          </a:xfrm>
        </p:grpSpPr>
        <p:cxnSp>
          <p:nvCxnSpPr>
            <p:cNvPr id="25" name="Straight Connector 24"/>
            <p:cNvCxnSpPr/>
            <p:nvPr/>
          </p:nvCxnSpPr>
          <p:spPr>
            <a:xfrm flipH="1" flipV="1">
              <a:off x="6076574" y="4278475"/>
              <a:ext cx="858463" cy="1"/>
            </a:xfrm>
            <a:prstGeom prst="line">
              <a:avLst/>
            </a:prstGeom>
            <a:ln w="28575">
              <a:solidFill>
                <a:srgbClr val="000032"/>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9995" y="3946333"/>
              <a:ext cx="663717" cy="369332"/>
            </a:xfrm>
            <a:prstGeom prst="rect">
              <a:avLst/>
            </a:prstGeom>
            <a:noFill/>
          </p:spPr>
          <p:txBody>
            <a:bodyPr wrap="square" rtlCol="0">
              <a:spAutoFit/>
            </a:bodyPr>
            <a:lstStyle/>
            <a:p>
              <a:pPr algn="ctr"/>
              <a:r>
                <a:rPr lang="en-GB" dirty="0">
                  <a:solidFill>
                    <a:srgbClr val="000032"/>
                  </a:solidFill>
                  <a:latin typeface="Twinkl" pitchFamily="2" charset="0"/>
                  <a:ea typeface="Tuffy" panose="020B0603060100000000" pitchFamily="34" charset="0"/>
                </a:rPr>
                <a:t>Yes</a:t>
              </a:r>
            </a:p>
          </p:txBody>
        </p:sp>
      </p:grpSp>
      <p:grpSp>
        <p:nvGrpSpPr>
          <p:cNvPr id="35" name="Group 34"/>
          <p:cNvGrpSpPr/>
          <p:nvPr/>
        </p:nvGrpSpPr>
        <p:grpSpPr>
          <a:xfrm>
            <a:off x="1429736" y="4591277"/>
            <a:ext cx="863637" cy="369332"/>
            <a:chOff x="1429736" y="4591277"/>
            <a:chExt cx="863637" cy="369332"/>
          </a:xfrm>
        </p:grpSpPr>
        <p:sp>
          <p:nvSpPr>
            <p:cNvPr id="31" name="TextBox 30"/>
            <p:cNvSpPr txBox="1"/>
            <p:nvPr/>
          </p:nvSpPr>
          <p:spPr>
            <a:xfrm>
              <a:off x="1629656" y="4591277"/>
              <a:ext cx="663717" cy="369332"/>
            </a:xfrm>
            <a:prstGeom prst="rect">
              <a:avLst/>
            </a:prstGeom>
            <a:noFill/>
          </p:spPr>
          <p:txBody>
            <a:bodyPr wrap="square" rtlCol="0">
              <a:spAutoFit/>
            </a:bodyPr>
            <a:lstStyle/>
            <a:p>
              <a:pPr algn="ctr"/>
              <a:r>
                <a:rPr lang="en-GB" dirty="0">
                  <a:solidFill>
                    <a:srgbClr val="000032"/>
                  </a:solidFill>
                  <a:latin typeface="Twinkl" pitchFamily="2" charset="0"/>
                  <a:ea typeface="Tuffy" panose="020B0603060100000000" pitchFamily="34" charset="0"/>
                </a:rPr>
                <a:t>Yes</a:t>
              </a:r>
            </a:p>
          </p:txBody>
        </p:sp>
        <p:cxnSp>
          <p:nvCxnSpPr>
            <p:cNvPr id="30" name="Straight Connector 29"/>
            <p:cNvCxnSpPr/>
            <p:nvPr/>
          </p:nvCxnSpPr>
          <p:spPr>
            <a:xfrm flipH="1" flipV="1">
              <a:off x="1429736" y="4923419"/>
              <a:ext cx="858463" cy="1"/>
            </a:xfrm>
            <a:prstGeom prst="line">
              <a:avLst/>
            </a:prstGeom>
            <a:ln w="28575">
              <a:solidFill>
                <a:srgbClr val="000032"/>
              </a:solidFill>
            </a:ln>
          </p:spPr>
          <p:style>
            <a:lnRef idx="1">
              <a:schemeClr val="accent1"/>
            </a:lnRef>
            <a:fillRef idx="0">
              <a:schemeClr val="accent1"/>
            </a:fillRef>
            <a:effectRef idx="0">
              <a:schemeClr val="accent1"/>
            </a:effectRef>
            <a:fontRef idx="minor">
              <a:schemeClr val="tx1"/>
            </a:fontRef>
          </p:style>
        </p:cxnSp>
      </p:grpSp>
      <p:sp>
        <p:nvSpPr>
          <p:cNvPr id="28" name="Beak"/>
          <p:cNvSpPr/>
          <p:nvPr/>
        </p:nvSpPr>
        <p:spPr>
          <a:xfrm>
            <a:off x="2247892" y="4767218"/>
            <a:ext cx="4087763" cy="317534"/>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32"/>
                </a:solidFill>
              </a:rPr>
              <a:t>Does it have a red or orange breast?</a:t>
            </a:r>
          </a:p>
        </p:txBody>
      </p:sp>
      <p:grpSp>
        <p:nvGrpSpPr>
          <p:cNvPr id="34" name="Group 33"/>
          <p:cNvGrpSpPr/>
          <p:nvPr/>
        </p:nvGrpSpPr>
        <p:grpSpPr>
          <a:xfrm>
            <a:off x="4195661" y="4411760"/>
            <a:ext cx="663717" cy="369332"/>
            <a:chOff x="4195661" y="4411760"/>
            <a:chExt cx="663717" cy="369332"/>
          </a:xfrm>
        </p:grpSpPr>
        <p:cxnSp>
          <p:nvCxnSpPr>
            <p:cNvPr id="29" name="Straight Connector 28"/>
            <p:cNvCxnSpPr>
              <a:stCxn id="28" idx="0"/>
              <a:endCxn id="24" idx="2"/>
            </p:cNvCxnSpPr>
            <p:nvPr/>
          </p:nvCxnSpPr>
          <p:spPr>
            <a:xfrm flipV="1">
              <a:off x="4291774" y="4441547"/>
              <a:ext cx="1" cy="325671"/>
            </a:xfrm>
            <a:prstGeom prst="line">
              <a:avLst/>
            </a:prstGeom>
            <a:ln w="28575">
              <a:solidFill>
                <a:srgbClr val="000032"/>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195661" y="4411760"/>
              <a:ext cx="663717" cy="369332"/>
            </a:xfrm>
            <a:prstGeom prst="rect">
              <a:avLst/>
            </a:prstGeom>
            <a:noFill/>
          </p:spPr>
          <p:txBody>
            <a:bodyPr wrap="square" rtlCol="0">
              <a:spAutoFit/>
            </a:bodyPr>
            <a:lstStyle/>
            <a:p>
              <a:pPr algn="ctr"/>
              <a:r>
                <a:rPr lang="en-GB" dirty="0">
                  <a:solidFill>
                    <a:srgbClr val="000032"/>
                  </a:solidFill>
                  <a:latin typeface="Twinkl" pitchFamily="2" charset="0"/>
                  <a:ea typeface="Tuffy" panose="020B0603060100000000" pitchFamily="34" charset="0"/>
                </a:rPr>
                <a:t>No</a:t>
              </a:r>
            </a:p>
          </p:txBody>
        </p:sp>
      </p:grpSp>
      <p:grpSp>
        <p:nvGrpSpPr>
          <p:cNvPr id="36" name="Group 35"/>
          <p:cNvGrpSpPr/>
          <p:nvPr/>
        </p:nvGrpSpPr>
        <p:grpSpPr>
          <a:xfrm>
            <a:off x="2828415" y="5084752"/>
            <a:ext cx="663717" cy="418402"/>
            <a:chOff x="4195661" y="5084752"/>
            <a:chExt cx="663717" cy="418402"/>
          </a:xfrm>
        </p:grpSpPr>
        <p:cxnSp>
          <p:nvCxnSpPr>
            <p:cNvPr id="43" name="Straight Connector 42"/>
            <p:cNvCxnSpPr>
              <a:endCxn id="28" idx="2"/>
            </p:cNvCxnSpPr>
            <p:nvPr/>
          </p:nvCxnSpPr>
          <p:spPr>
            <a:xfrm flipV="1">
              <a:off x="4291774" y="5084752"/>
              <a:ext cx="0" cy="418402"/>
            </a:xfrm>
            <a:prstGeom prst="line">
              <a:avLst/>
            </a:prstGeom>
            <a:ln w="28575">
              <a:solidFill>
                <a:srgbClr val="000032"/>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4195661" y="5104150"/>
              <a:ext cx="663717" cy="369332"/>
            </a:xfrm>
            <a:prstGeom prst="rect">
              <a:avLst/>
            </a:prstGeom>
            <a:noFill/>
          </p:spPr>
          <p:txBody>
            <a:bodyPr wrap="square" rtlCol="0">
              <a:spAutoFit/>
            </a:bodyPr>
            <a:lstStyle/>
            <a:p>
              <a:pPr algn="ctr"/>
              <a:r>
                <a:rPr lang="en-GB" dirty="0">
                  <a:solidFill>
                    <a:srgbClr val="000032"/>
                  </a:solidFill>
                  <a:latin typeface="Twinkl" pitchFamily="2" charset="0"/>
                  <a:ea typeface="Tuffy" panose="020B0603060100000000" pitchFamily="34" charset="0"/>
                </a:rPr>
                <a:t>No</a:t>
              </a:r>
            </a:p>
          </p:txBody>
        </p:sp>
      </p:grpSp>
      <p:grpSp>
        <p:nvGrpSpPr>
          <p:cNvPr id="15" name="Group 14"/>
          <p:cNvGrpSpPr/>
          <p:nvPr/>
        </p:nvGrpSpPr>
        <p:grpSpPr>
          <a:xfrm>
            <a:off x="573887" y="3008644"/>
            <a:ext cx="1558834" cy="1386776"/>
            <a:chOff x="573887" y="3008644"/>
            <a:chExt cx="1558834" cy="1386776"/>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743" y="3008644"/>
              <a:ext cx="1526978" cy="1145233"/>
            </a:xfrm>
            <a:prstGeom prst="rect">
              <a:avLst/>
            </a:prstGeom>
          </p:spPr>
        </p:pic>
        <p:sp>
          <p:nvSpPr>
            <p:cNvPr id="48" name="TextBox 47"/>
            <p:cNvSpPr txBox="1"/>
            <p:nvPr/>
          </p:nvSpPr>
          <p:spPr>
            <a:xfrm>
              <a:off x="573887" y="4118421"/>
              <a:ext cx="1558834" cy="276999"/>
            </a:xfrm>
            <a:prstGeom prst="rect">
              <a:avLst/>
            </a:prstGeom>
            <a:noFill/>
          </p:spPr>
          <p:txBody>
            <a:bodyPr wrap="square" rtlCol="0">
              <a:spAutoFit/>
            </a:bodyPr>
            <a:lstStyle/>
            <a:p>
              <a:pPr algn="ctr"/>
              <a:r>
                <a:rPr lang="en-GB" sz="1200" b="1" dirty="0">
                  <a:solidFill>
                    <a:srgbClr val="000032"/>
                  </a:solidFill>
                </a:rPr>
                <a:t>Falcon</a:t>
              </a:r>
              <a:endParaRPr lang="en-GB" b="1" dirty="0">
                <a:solidFill>
                  <a:srgbClr val="000032"/>
                </a:solidFill>
              </a:endParaRPr>
            </a:p>
          </p:txBody>
        </p:sp>
      </p:grpSp>
      <p:grpSp>
        <p:nvGrpSpPr>
          <p:cNvPr id="16" name="Group 15"/>
          <p:cNvGrpSpPr/>
          <p:nvPr/>
        </p:nvGrpSpPr>
        <p:grpSpPr>
          <a:xfrm>
            <a:off x="369308" y="4499118"/>
            <a:ext cx="1558834" cy="1064863"/>
            <a:chOff x="369308" y="4499118"/>
            <a:chExt cx="1558834" cy="1064863"/>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618" y="4499118"/>
              <a:ext cx="1073332" cy="804999"/>
            </a:xfrm>
            <a:prstGeom prst="rect">
              <a:avLst/>
            </a:prstGeom>
          </p:spPr>
        </p:pic>
        <p:sp>
          <p:nvSpPr>
            <p:cNvPr id="49" name="TextBox 48"/>
            <p:cNvSpPr txBox="1"/>
            <p:nvPr/>
          </p:nvSpPr>
          <p:spPr>
            <a:xfrm>
              <a:off x="369308" y="5286982"/>
              <a:ext cx="1558834" cy="276999"/>
            </a:xfrm>
            <a:prstGeom prst="rect">
              <a:avLst/>
            </a:prstGeom>
            <a:noFill/>
          </p:spPr>
          <p:txBody>
            <a:bodyPr wrap="square" rtlCol="0">
              <a:spAutoFit/>
            </a:bodyPr>
            <a:lstStyle/>
            <a:p>
              <a:pPr algn="ctr"/>
              <a:r>
                <a:rPr lang="en-GB" sz="1200" b="1" dirty="0">
                  <a:solidFill>
                    <a:srgbClr val="000032"/>
                  </a:solidFill>
                </a:rPr>
                <a:t>Robin</a:t>
              </a:r>
              <a:endParaRPr lang="en-GB" b="1" dirty="0">
                <a:solidFill>
                  <a:srgbClr val="000032"/>
                </a:solidFill>
              </a:endParaRPr>
            </a:p>
          </p:txBody>
        </p:sp>
      </p:grpSp>
      <p:grpSp>
        <p:nvGrpSpPr>
          <p:cNvPr id="20" name="Group 19"/>
          <p:cNvGrpSpPr/>
          <p:nvPr/>
        </p:nvGrpSpPr>
        <p:grpSpPr>
          <a:xfrm>
            <a:off x="6924314" y="3742791"/>
            <a:ext cx="1558834" cy="1339209"/>
            <a:chOff x="6924314" y="3742791"/>
            <a:chExt cx="1558834" cy="1339209"/>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5037" y="3742791"/>
              <a:ext cx="1537389" cy="1071368"/>
            </a:xfrm>
            <a:prstGeom prst="rect">
              <a:avLst/>
            </a:prstGeom>
          </p:spPr>
        </p:pic>
        <p:sp>
          <p:nvSpPr>
            <p:cNvPr id="50" name="TextBox 49"/>
            <p:cNvSpPr txBox="1"/>
            <p:nvPr/>
          </p:nvSpPr>
          <p:spPr>
            <a:xfrm>
              <a:off x="6924314" y="4805001"/>
              <a:ext cx="1558834" cy="276999"/>
            </a:xfrm>
            <a:prstGeom prst="rect">
              <a:avLst/>
            </a:prstGeom>
            <a:noFill/>
          </p:spPr>
          <p:txBody>
            <a:bodyPr wrap="square" rtlCol="0">
              <a:spAutoFit/>
            </a:bodyPr>
            <a:lstStyle/>
            <a:p>
              <a:pPr algn="ctr"/>
              <a:r>
                <a:rPr lang="en-GB" sz="1200" b="1" dirty="0">
                  <a:solidFill>
                    <a:srgbClr val="000032"/>
                  </a:solidFill>
                </a:rPr>
                <a:t>Pheasant</a:t>
              </a:r>
              <a:endParaRPr lang="en-GB" b="1" dirty="0">
                <a:solidFill>
                  <a:srgbClr val="000032"/>
                </a:solidFill>
              </a:endParaRPr>
            </a:p>
          </p:txBody>
        </p:sp>
      </p:grpSp>
      <p:grpSp>
        <p:nvGrpSpPr>
          <p:cNvPr id="21" name="Group 20"/>
          <p:cNvGrpSpPr/>
          <p:nvPr/>
        </p:nvGrpSpPr>
        <p:grpSpPr>
          <a:xfrm>
            <a:off x="2325533" y="5439103"/>
            <a:ext cx="2393574" cy="829085"/>
            <a:chOff x="3692779" y="5439103"/>
            <a:chExt cx="2393574" cy="829085"/>
          </a:xfrm>
        </p:grpSpPr>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2779" y="5439103"/>
              <a:ext cx="1243628" cy="829085"/>
            </a:xfrm>
            <a:prstGeom prst="rect">
              <a:avLst/>
            </a:prstGeom>
          </p:spPr>
        </p:pic>
        <p:sp>
          <p:nvSpPr>
            <p:cNvPr id="51" name="TextBox 50"/>
            <p:cNvSpPr txBox="1"/>
            <p:nvPr/>
          </p:nvSpPr>
          <p:spPr>
            <a:xfrm>
              <a:off x="4527519" y="5732335"/>
              <a:ext cx="1558834" cy="276999"/>
            </a:xfrm>
            <a:prstGeom prst="rect">
              <a:avLst/>
            </a:prstGeom>
            <a:noFill/>
          </p:spPr>
          <p:txBody>
            <a:bodyPr wrap="square" rtlCol="0">
              <a:spAutoFit/>
            </a:bodyPr>
            <a:lstStyle/>
            <a:p>
              <a:pPr algn="ctr"/>
              <a:r>
                <a:rPr lang="en-GB" sz="1200" b="1" dirty="0">
                  <a:solidFill>
                    <a:srgbClr val="000032"/>
                  </a:solidFill>
                </a:rPr>
                <a:t>Sparrow</a:t>
              </a:r>
              <a:endParaRPr lang="en-GB" b="1" dirty="0">
                <a:solidFill>
                  <a:srgbClr val="000032"/>
                </a:solidFill>
              </a:endParaRPr>
            </a:p>
          </p:txBody>
        </p:sp>
      </p:grpSp>
      <p:sp>
        <p:nvSpPr>
          <p:cNvPr id="37" name="TextBox 36"/>
          <p:cNvSpPr txBox="1"/>
          <p:nvPr/>
        </p:nvSpPr>
        <p:spPr>
          <a:xfrm>
            <a:off x="4527519" y="5165355"/>
            <a:ext cx="4137803" cy="1169551"/>
          </a:xfrm>
          <a:prstGeom prst="rect">
            <a:avLst/>
          </a:prstGeom>
          <a:noFill/>
        </p:spPr>
        <p:txBody>
          <a:bodyPr wrap="square" rtlCol="0">
            <a:spAutoFit/>
          </a:bodyPr>
          <a:lstStyle/>
          <a:p>
            <a:r>
              <a:rPr lang="en-GB" sz="1400" dirty="0">
                <a:solidFill>
                  <a:srgbClr val="000032"/>
                </a:solidFill>
              </a:rPr>
              <a:t>Good questions to use in a classification key ask about the physical features, size and appearance of living things, as well as their habitats. If your classification key is detailed enough, it could even help you to identify an unknown living thing!</a:t>
            </a:r>
          </a:p>
        </p:txBody>
      </p:sp>
    </p:spTree>
    <p:extLst>
      <p:ext uri="{BB962C8B-B14F-4D97-AF65-F5344CB8AC3E}">
        <p14:creationId xmlns:p14="http://schemas.microsoft.com/office/powerpoint/2010/main" val="16677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7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2" presetClass="entr" presetSubtype="1" fill="hold" nodeType="withEffect">
                                  <p:stCondLst>
                                    <p:cond delay="170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10" presetClass="entr" presetSubtype="0" fill="hold" grpId="0" nodeType="withEffect">
                                  <p:stCondLst>
                                    <p:cond delay="17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22" presetClass="entr" presetSubtype="2" fill="hold" nodeType="withEffect">
                                  <p:stCondLst>
                                    <p:cond delay="3000"/>
                                  </p:stCondLst>
                                  <p:childTnLst>
                                    <p:set>
                                      <p:cBhvr>
                                        <p:cTn id="23" dur="1" fill="hold">
                                          <p:stCondLst>
                                            <p:cond delay="0"/>
                                          </p:stCondLst>
                                        </p:cTn>
                                        <p:tgtEl>
                                          <p:spTgt spid="12"/>
                                        </p:tgtEl>
                                        <p:attrNameLst>
                                          <p:attrName>style.visibility</p:attrName>
                                        </p:attrNameLst>
                                      </p:cBhvr>
                                      <p:to>
                                        <p:strVal val="visible"/>
                                      </p:to>
                                    </p:set>
                                    <p:animEffect transition="in" filter="wipe(right)">
                                      <p:cBhvr>
                                        <p:cTn id="24" dur="600"/>
                                        <p:tgtEl>
                                          <p:spTgt spid="12"/>
                                        </p:tgtEl>
                                      </p:cBhvr>
                                    </p:animEffect>
                                  </p:childTnLst>
                                </p:cTn>
                              </p:par>
                              <p:par>
                                <p:cTn id="25" presetID="10" presetClass="entr" presetSubtype="0" fill="hold" nodeType="withEffect">
                                  <p:stCondLst>
                                    <p:cond delay="32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par>
                                <p:cTn id="33" presetID="10" presetClass="entr" presetSubtype="0" fill="hold" grpId="0" nodeType="withEffect">
                                  <p:stCondLst>
                                    <p:cond delay="70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22" presetClass="entr" presetSubtype="8" fill="hold" nodeType="withEffect">
                                  <p:stCondLst>
                                    <p:cond delay="140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par>
                                <p:cTn id="39" presetID="10" presetClass="entr" presetSubtype="0" fill="hold" nodeType="withEffect">
                                  <p:stCondLst>
                                    <p:cond delay="160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up)">
                                      <p:cBhvr>
                                        <p:cTn id="46" dur="500"/>
                                        <p:tgtEl>
                                          <p:spTgt spid="34"/>
                                        </p:tgtEl>
                                      </p:cBhvr>
                                    </p:animEffect>
                                  </p:childTnLst>
                                </p:cTn>
                              </p:par>
                              <p:par>
                                <p:cTn id="47" presetID="10" presetClass="entr" presetSubtype="0" fill="hold" grpId="0" nodeType="withEffect">
                                  <p:stCondLst>
                                    <p:cond delay="100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22" presetClass="entr" presetSubtype="2" fill="hold" nodeType="withEffect">
                                  <p:stCondLst>
                                    <p:cond delay="2000"/>
                                  </p:stCondLst>
                                  <p:childTnLst>
                                    <p:set>
                                      <p:cBhvr>
                                        <p:cTn id="51" dur="1" fill="hold">
                                          <p:stCondLst>
                                            <p:cond delay="0"/>
                                          </p:stCondLst>
                                        </p:cTn>
                                        <p:tgtEl>
                                          <p:spTgt spid="35"/>
                                        </p:tgtEl>
                                        <p:attrNameLst>
                                          <p:attrName>style.visibility</p:attrName>
                                        </p:attrNameLst>
                                      </p:cBhvr>
                                      <p:to>
                                        <p:strVal val="visible"/>
                                      </p:to>
                                    </p:set>
                                    <p:animEffect transition="in" filter="wipe(right)">
                                      <p:cBhvr>
                                        <p:cTn id="52" dur="500"/>
                                        <p:tgtEl>
                                          <p:spTgt spid="35"/>
                                        </p:tgtEl>
                                      </p:cBhvr>
                                    </p:animEffect>
                                  </p:childTnLst>
                                </p:cTn>
                              </p:par>
                              <p:par>
                                <p:cTn id="53" presetID="10" presetClass="entr" presetSubtype="0" fill="hold" nodeType="withEffect">
                                  <p:stCondLst>
                                    <p:cond delay="210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up)">
                                      <p:cBhvr>
                                        <p:cTn id="60" dur="500"/>
                                        <p:tgtEl>
                                          <p:spTgt spid="36"/>
                                        </p:tgtEl>
                                      </p:cBhvr>
                                    </p:animEffect>
                                  </p:childTnLst>
                                </p:cTn>
                              </p:par>
                              <p:par>
                                <p:cTn id="61" presetID="10" presetClass="entr" presetSubtype="0" fill="hold" nodeType="withEffect">
                                  <p:stCondLst>
                                    <p:cond delay="60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grpId="0" nodeType="withEffect">
                                  <p:stCondLst>
                                    <p:cond delay="170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8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24" grpId="0" animBg="1"/>
      <p:bldP spid="28" grpId="0" animBg="1"/>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3498" y="555303"/>
            <a:ext cx="8422193" cy="3217676"/>
            <a:chOff x="103498" y="555303"/>
            <a:chExt cx="8422193" cy="3217676"/>
          </a:xfrm>
        </p:grpSpPr>
        <p:grpSp>
          <p:nvGrpSpPr>
            <p:cNvPr id="3" name="Group 2"/>
            <p:cNvGrpSpPr/>
            <p:nvPr/>
          </p:nvGrpSpPr>
          <p:grpSpPr>
            <a:xfrm>
              <a:off x="103498" y="555303"/>
              <a:ext cx="8422193" cy="3137131"/>
              <a:chOff x="103498" y="947192"/>
              <a:chExt cx="8422193" cy="3137131"/>
            </a:xfrm>
          </p:grpSpPr>
          <p:grpSp>
            <p:nvGrpSpPr>
              <p:cNvPr id="4" name="Group 3"/>
              <p:cNvGrpSpPr/>
              <p:nvPr/>
            </p:nvGrpSpPr>
            <p:grpSpPr>
              <a:xfrm>
                <a:off x="103498" y="947192"/>
                <a:ext cx="8422193" cy="3137131"/>
                <a:chOff x="103498" y="947192"/>
                <a:chExt cx="8422193" cy="3137131"/>
              </a:xfrm>
            </p:grpSpPr>
            <p:sp>
              <p:nvSpPr>
                <p:cNvPr id="6" name="Isosceles Triangle 5"/>
                <p:cNvSpPr/>
                <p:nvPr/>
              </p:nvSpPr>
              <p:spPr>
                <a:xfrm rot="2228592">
                  <a:off x="152925" y="947192"/>
                  <a:ext cx="432766" cy="30911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103498" y="1093042"/>
                  <a:ext cx="8422193" cy="2991281"/>
                </a:xfrm>
                <a:prstGeom prst="rect">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p:cNvSpPr txBox="1"/>
              <p:nvPr/>
            </p:nvSpPr>
            <p:spPr>
              <a:xfrm>
                <a:off x="539931" y="1160364"/>
                <a:ext cx="7985760" cy="2862322"/>
              </a:xfrm>
              <a:prstGeom prst="rect">
                <a:avLst/>
              </a:prstGeom>
              <a:solidFill>
                <a:srgbClr val="000032"/>
              </a:solidFill>
            </p:spPr>
            <p:txBody>
              <a:bodyPr wrap="square" rtlCol="0">
                <a:spAutoFit/>
              </a:bodyPr>
              <a:lstStyle/>
              <a:p>
                <a:r>
                  <a:rPr lang="en-GB" dirty="0">
                    <a:solidFill>
                      <a:schemeClr val="bg1"/>
                    </a:solidFill>
                    <a:latin typeface="Twinkl" pitchFamily="2" charset="0"/>
                  </a:rPr>
                  <a:t>After you’ve learned how to identify, describe and classify living things, it might be helpful to others if you can pass on what you’ve learnt.</a:t>
                </a:r>
              </a:p>
              <a:p>
                <a:endParaRPr lang="en-GB" dirty="0">
                  <a:solidFill>
                    <a:schemeClr val="bg1"/>
                  </a:solidFill>
                  <a:latin typeface="Twinkl" pitchFamily="2" charset="0"/>
                </a:endParaRPr>
              </a:p>
              <a:p>
                <a:r>
                  <a:rPr lang="en-GB" dirty="0">
                    <a:solidFill>
                      <a:schemeClr val="bg1"/>
                    </a:solidFill>
                    <a:latin typeface="Twinkl" pitchFamily="2" charset="0"/>
                  </a:rPr>
                  <a:t>We find instruction texts that help us to understand how to do something all around us: internet video tutorials, recipe books, how-to guides, product demonstrations and video game walk-throughs are just a few examples of these.</a:t>
                </a:r>
              </a:p>
              <a:p>
                <a:endParaRPr lang="en-GB" dirty="0">
                  <a:solidFill>
                    <a:schemeClr val="bg1"/>
                  </a:solidFill>
                  <a:latin typeface="Twinkl" pitchFamily="2" charset="0"/>
                </a:endParaRPr>
              </a:p>
              <a:p>
                <a:r>
                  <a:rPr lang="en-GB" dirty="0">
                    <a:solidFill>
                      <a:schemeClr val="bg1"/>
                    </a:solidFill>
                    <a:latin typeface="Twinkl" pitchFamily="2" charset="0"/>
                  </a:rPr>
                  <a:t>Why not create a how-to guide to help others learn about identifying living things?</a:t>
                </a:r>
              </a:p>
            </p:txBody>
          </p:sp>
        </p:grpSp>
        <p:cxnSp>
          <p:nvCxnSpPr>
            <p:cNvPr id="8" name="Straight Connector 7"/>
            <p:cNvCxnSpPr/>
            <p:nvPr/>
          </p:nvCxnSpPr>
          <p:spPr>
            <a:xfrm>
              <a:off x="452845" y="3772979"/>
              <a:ext cx="8064137" cy="0"/>
            </a:xfrm>
            <a:prstGeom prst="line">
              <a:avLst/>
            </a:prstGeom>
            <a:ln w="28575">
              <a:solidFill>
                <a:srgbClr val="000032"/>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539931" y="3818689"/>
            <a:ext cx="7289619" cy="369332"/>
          </a:xfrm>
          <a:prstGeom prst="rect">
            <a:avLst/>
          </a:prstGeom>
          <a:noFill/>
        </p:spPr>
        <p:txBody>
          <a:bodyPr wrap="square" rtlCol="0">
            <a:spAutoFit/>
          </a:bodyPr>
          <a:lstStyle/>
          <a:p>
            <a:r>
              <a:rPr lang="en-GB" b="1" dirty="0">
                <a:solidFill>
                  <a:srgbClr val="000032"/>
                </a:solidFill>
                <a:latin typeface="Twinkl" pitchFamily="2" charset="0"/>
                <a:ea typeface="Tuffy" panose="020B0603060100000000" pitchFamily="34" charset="0"/>
              </a:rPr>
              <a:t>Checklist</a:t>
            </a:r>
          </a:p>
        </p:txBody>
      </p:sp>
      <p:sp>
        <p:nvSpPr>
          <p:cNvPr id="10" name="Beak"/>
          <p:cNvSpPr/>
          <p:nvPr/>
        </p:nvSpPr>
        <p:spPr>
          <a:xfrm>
            <a:off x="635118" y="4233730"/>
            <a:ext cx="1158848" cy="305621"/>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solidFill>
                  <a:srgbClr val="000032"/>
                </a:solidFill>
              </a:rPr>
              <a:t>Title</a:t>
            </a:r>
          </a:p>
        </p:txBody>
      </p:sp>
      <p:sp>
        <p:nvSpPr>
          <p:cNvPr id="11" name="Beak"/>
          <p:cNvSpPr/>
          <p:nvPr/>
        </p:nvSpPr>
        <p:spPr>
          <a:xfrm>
            <a:off x="635117" y="4673514"/>
            <a:ext cx="1951329" cy="305621"/>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solidFill>
                  <a:srgbClr val="000032"/>
                </a:solidFill>
              </a:rPr>
              <a:t>Introduction</a:t>
            </a:r>
          </a:p>
        </p:txBody>
      </p:sp>
      <p:sp>
        <p:nvSpPr>
          <p:cNvPr id="13" name="Beak"/>
          <p:cNvSpPr/>
          <p:nvPr/>
        </p:nvSpPr>
        <p:spPr>
          <a:xfrm>
            <a:off x="635117" y="5113298"/>
            <a:ext cx="3902049" cy="305621"/>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solidFill>
                  <a:srgbClr val="000032"/>
                </a:solidFill>
              </a:rPr>
              <a:t>Instructions sequenced logically</a:t>
            </a:r>
          </a:p>
        </p:txBody>
      </p:sp>
      <p:sp>
        <p:nvSpPr>
          <p:cNvPr id="14" name="Beak"/>
          <p:cNvSpPr/>
          <p:nvPr/>
        </p:nvSpPr>
        <p:spPr>
          <a:xfrm>
            <a:off x="635117" y="5553082"/>
            <a:ext cx="1951329" cy="305621"/>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solidFill>
                  <a:srgbClr val="000032"/>
                </a:solidFill>
              </a:rPr>
              <a:t>Present tense</a:t>
            </a:r>
          </a:p>
        </p:txBody>
      </p:sp>
      <p:sp>
        <p:nvSpPr>
          <p:cNvPr id="15" name="Beak"/>
          <p:cNvSpPr/>
          <p:nvPr/>
        </p:nvSpPr>
        <p:spPr>
          <a:xfrm>
            <a:off x="634812" y="5992866"/>
            <a:ext cx="2230308" cy="305621"/>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solidFill>
                  <a:srgbClr val="000032"/>
                </a:solidFill>
              </a:rPr>
              <a:t>Imperative verbs</a:t>
            </a:r>
          </a:p>
        </p:txBody>
      </p:sp>
      <p:sp>
        <p:nvSpPr>
          <p:cNvPr id="16" name="Beak"/>
          <p:cNvSpPr/>
          <p:nvPr/>
        </p:nvSpPr>
        <p:spPr>
          <a:xfrm>
            <a:off x="4906676" y="4233730"/>
            <a:ext cx="2495613" cy="305621"/>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solidFill>
                  <a:srgbClr val="000032"/>
                </a:solidFill>
              </a:rPr>
              <a:t>Time conjunctions</a:t>
            </a:r>
          </a:p>
        </p:txBody>
      </p:sp>
      <p:sp>
        <p:nvSpPr>
          <p:cNvPr id="17" name="Beak"/>
          <p:cNvSpPr/>
          <p:nvPr/>
        </p:nvSpPr>
        <p:spPr>
          <a:xfrm>
            <a:off x="4906677" y="4673513"/>
            <a:ext cx="2495613" cy="305621"/>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solidFill>
                  <a:srgbClr val="000032"/>
                </a:solidFill>
              </a:rPr>
              <a:t>Technical language</a:t>
            </a:r>
          </a:p>
        </p:txBody>
      </p:sp>
      <p:sp>
        <p:nvSpPr>
          <p:cNvPr id="18" name="Beak"/>
          <p:cNvSpPr/>
          <p:nvPr/>
        </p:nvSpPr>
        <p:spPr>
          <a:xfrm>
            <a:off x="4906677" y="5113298"/>
            <a:ext cx="3305510" cy="305621"/>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solidFill>
                  <a:srgbClr val="000032"/>
                </a:solidFill>
              </a:rPr>
              <a:t>Diagrams or photographs</a:t>
            </a:r>
          </a:p>
        </p:txBody>
      </p:sp>
      <p:sp>
        <p:nvSpPr>
          <p:cNvPr id="19" name="Beak"/>
          <p:cNvSpPr/>
          <p:nvPr/>
        </p:nvSpPr>
        <p:spPr>
          <a:xfrm>
            <a:off x="4906677" y="5553082"/>
            <a:ext cx="2800413" cy="305621"/>
          </a:xfrm>
          <a:prstGeom prst="rect">
            <a:avLst/>
          </a:prstGeom>
          <a:solidFill>
            <a:schemeClr val="bg1"/>
          </a:solidFill>
          <a:ln w="19050">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solidFill>
                  <a:srgbClr val="000032"/>
                </a:solidFill>
              </a:rPr>
              <a:t>Concluding statement</a:t>
            </a:r>
          </a:p>
        </p:txBody>
      </p:sp>
    </p:spTree>
    <p:extLst>
      <p:ext uri="{BB962C8B-B14F-4D97-AF65-F5344CB8AC3E}">
        <p14:creationId xmlns:p14="http://schemas.microsoft.com/office/powerpoint/2010/main" val="16573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grpId="0" nodeType="withEffect">
                                  <p:stCondLst>
                                    <p:cond delay="7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0-#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0-#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1+#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1+#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1+#ppt_w/2"/>
                                          </p:val>
                                        </p:tav>
                                        <p:tav tm="100000">
                                          <p:val>
                                            <p:strVal val="#ppt_x"/>
                                          </p:val>
                                        </p:tav>
                                      </p:tavLst>
                                    </p:anim>
                                    <p:anim calcmode="lin" valueType="num">
                                      <p:cBhvr additive="base">
                                        <p:cTn id="5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1+#ppt_w/2"/>
                                          </p:val>
                                        </p:tav>
                                        <p:tav tm="100000">
                                          <p:val>
                                            <p:strVal val="#ppt_x"/>
                                          </p:val>
                                        </p:tav>
                                      </p:tavLst>
                                    </p:anim>
                                    <p:anim calcmode="lin" valueType="num">
                                      <p:cBhvr additive="base">
                                        <p:cTn id="6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3" grpId="0" animBg="1"/>
      <p:bldP spid="14" grpId="0" animBg="1"/>
      <p:bldP spid="15" grpId="0" animBg="1"/>
      <p:bldP spid="16"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592" y="574477"/>
            <a:ext cx="8230146" cy="369332"/>
          </a:xfrm>
          <a:prstGeom prst="rect">
            <a:avLst/>
          </a:prstGeom>
          <a:noFill/>
        </p:spPr>
        <p:txBody>
          <a:bodyPr wrap="square" rtlCol="0">
            <a:spAutoFit/>
          </a:bodyPr>
          <a:lstStyle/>
          <a:p>
            <a:pPr algn="ctr"/>
            <a:r>
              <a:rPr lang="en-GB" dirty="0">
                <a:solidFill>
                  <a:srgbClr val="000032"/>
                </a:solidFill>
                <a:latin typeface="Twinkl" pitchFamily="2" charset="0"/>
                <a:ea typeface="Tuffy" panose="020B0603060100000000" pitchFamily="34" charset="0"/>
              </a:rPr>
              <a:t>How many of those features can you identify in the instructional text below?</a:t>
            </a:r>
          </a:p>
        </p:txBody>
      </p:sp>
      <p:sp>
        <p:nvSpPr>
          <p:cNvPr id="4" name="TextBox 3"/>
          <p:cNvSpPr txBox="1"/>
          <p:nvPr/>
        </p:nvSpPr>
        <p:spPr>
          <a:xfrm>
            <a:off x="913855" y="1027323"/>
            <a:ext cx="7289619" cy="461665"/>
          </a:xfrm>
          <a:prstGeom prst="rect">
            <a:avLst/>
          </a:prstGeom>
          <a:noFill/>
        </p:spPr>
        <p:txBody>
          <a:bodyPr wrap="square" rtlCol="0">
            <a:spAutoFit/>
          </a:bodyPr>
          <a:lstStyle/>
          <a:p>
            <a:pPr algn="ctr"/>
            <a:r>
              <a:rPr lang="en-GB" sz="2400" b="1" dirty="0">
                <a:solidFill>
                  <a:srgbClr val="7030A0"/>
                </a:solidFill>
                <a:latin typeface="Twinkl" pitchFamily="2" charset="0"/>
                <a:ea typeface="Tuffy" panose="020B0603060100000000" pitchFamily="34" charset="0"/>
              </a:rPr>
              <a:t>How to Identify Different Species</a:t>
            </a:r>
          </a:p>
        </p:txBody>
      </p:sp>
      <p:grpSp>
        <p:nvGrpSpPr>
          <p:cNvPr id="13" name="Group 12"/>
          <p:cNvGrpSpPr/>
          <p:nvPr/>
        </p:nvGrpSpPr>
        <p:grpSpPr>
          <a:xfrm>
            <a:off x="774518" y="1488988"/>
            <a:ext cx="4668339" cy="1471927"/>
            <a:chOff x="774518" y="1488988"/>
            <a:chExt cx="4668339" cy="1471927"/>
          </a:xfrm>
        </p:grpSpPr>
        <p:sp>
          <p:nvSpPr>
            <p:cNvPr id="5" name="Rectangle 4"/>
            <p:cNvSpPr/>
            <p:nvPr/>
          </p:nvSpPr>
          <p:spPr>
            <a:xfrm>
              <a:off x="774518" y="1741715"/>
              <a:ext cx="4668339" cy="1219200"/>
            </a:xfrm>
            <a:prstGeom prst="rect">
              <a:avLst/>
            </a:prstGeom>
            <a:solidFill>
              <a:schemeClr val="bg1"/>
            </a:solidFill>
            <a:ln w="28575">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spcBef>
                  <a:spcPct val="0"/>
                </a:spcBef>
                <a:defRPr/>
              </a:pPr>
              <a:r>
                <a:rPr lang="en-GB" altLang="en-US" b="1" dirty="0">
                  <a:solidFill>
                    <a:srgbClr val="7030A0"/>
                  </a:solidFill>
                  <a:latin typeface="Twinkl" pitchFamily="2" charset="0"/>
                </a:rPr>
                <a:t>Title</a:t>
              </a:r>
              <a:r>
                <a:rPr lang="en-GB" altLang="en-US" dirty="0">
                  <a:solidFill>
                    <a:srgbClr val="7030A0"/>
                  </a:solidFill>
                  <a:latin typeface="Twinkl" pitchFamily="2" charset="0"/>
                </a:rPr>
                <a:t> – </a:t>
              </a:r>
              <a:r>
                <a:rPr lang="en-GB" dirty="0">
                  <a:solidFill>
                    <a:srgbClr val="7030A0"/>
                  </a:solidFill>
                  <a:latin typeface="Twinkl" pitchFamily="2" charset="0"/>
                </a:rPr>
                <a:t>this should capture the imagination of the reader. Try to make it something that the reader will learn how to do from the text.</a:t>
              </a:r>
              <a:endParaRPr lang="en-GB" altLang="en-US" dirty="0">
                <a:solidFill>
                  <a:srgbClr val="7030A0"/>
                </a:solidFill>
                <a:latin typeface="Twinkl" pitchFamily="2" charset="0"/>
              </a:endParaRPr>
            </a:p>
          </p:txBody>
        </p:sp>
        <p:cxnSp>
          <p:nvCxnSpPr>
            <p:cNvPr id="7" name="Straight Connector 6"/>
            <p:cNvCxnSpPr>
              <a:stCxn id="5" idx="0"/>
              <a:endCxn id="4" idx="2"/>
            </p:cNvCxnSpPr>
            <p:nvPr/>
          </p:nvCxnSpPr>
          <p:spPr>
            <a:xfrm flipV="1">
              <a:off x="3108688" y="1488988"/>
              <a:ext cx="1449977" cy="252727"/>
            </a:xfrm>
            <a:prstGeom prst="line">
              <a:avLst/>
            </a:prstGeom>
            <a:ln w="28575">
              <a:solidFill>
                <a:srgbClr val="000032"/>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844186" y="3376375"/>
            <a:ext cx="7428956" cy="1200329"/>
          </a:xfrm>
          <a:prstGeom prst="rect">
            <a:avLst/>
          </a:prstGeom>
          <a:noFill/>
        </p:spPr>
        <p:txBody>
          <a:bodyPr wrap="square" rtlCol="0">
            <a:spAutoFit/>
          </a:bodyPr>
          <a:lstStyle/>
          <a:p>
            <a:pPr>
              <a:spcBef>
                <a:spcPct val="0"/>
              </a:spcBef>
              <a:defRPr/>
            </a:pPr>
            <a:r>
              <a:rPr lang="en-GB" dirty="0">
                <a:solidFill>
                  <a:srgbClr val="009386"/>
                </a:solidFill>
                <a:latin typeface="Twinkl" pitchFamily="2" charset="0"/>
              </a:rPr>
              <a:t>Worldwide, scientists believe there are over 15 million different species (types) of living things although only two million have so far been discovered! With all those species, how can we possibly identify and name each different one?</a:t>
            </a:r>
          </a:p>
        </p:txBody>
      </p:sp>
      <p:grpSp>
        <p:nvGrpSpPr>
          <p:cNvPr id="14" name="Group 13"/>
          <p:cNvGrpSpPr/>
          <p:nvPr/>
        </p:nvGrpSpPr>
        <p:grpSpPr>
          <a:xfrm>
            <a:off x="3469821" y="4380415"/>
            <a:ext cx="4668339" cy="1646614"/>
            <a:chOff x="3469821" y="4380415"/>
            <a:chExt cx="4668339" cy="1646614"/>
          </a:xfrm>
        </p:grpSpPr>
        <p:sp>
          <p:nvSpPr>
            <p:cNvPr id="9" name="Rectangle 8"/>
            <p:cNvSpPr/>
            <p:nvPr/>
          </p:nvSpPr>
          <p:spPr>
            <a:xfrm>
              <a:off x="3469821" y="4794765"/>
              <a:ext cx="4668339" cy="1232264"/>
            </a:xfrm>
            <a:prstGeom prst="rect">
              <a:avLst/>
            </a:prstGeom>
            <a:solidFill>
              <a:schemeClr val="bg1"/>
            </a:solidFill>
            <a:ln w="28575">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nSpc>
                  <a:spcPct val="100000"/>
                </a:lnSpc>
                <a:spcBef>
                  <a:spcPct val="0"/>
                </a:spcBef>
                <a:defRPr/>
              </a:pPr>
              <a:r>
                <a:rPr lang="en-GB" altLang="en-US" b="1" dirty="0">
                  <a:solidFill>
                    <a:srgbClr val="009386"/>
                  </a:solidFill>
                  <a:latin typeface="Twinkl" pitchFamily="2" charset="0"/>
                </a:rPr>
                <a:t>Introduction </a:t>
              </a:r>
              <a:r>
                <a:rPr lang="en-GB" altLang="en-US" dirty="0">
                  <a:solidFill>
                    <a:srgbClr val="009386"/>
                  </a:solidFill>
                  <a:latin typeface="Twinkl" pitchFamily="2" charset="0"/>
                </a:rPr>
                <a:t>– this should be a short paragraph giving some background information and explaining what the guide will teach the reader.</a:t>
              </a:r>
            </a:p>
          </p:txBody>
        </p:sp>
        <p:cxnSp>
          <p:nvCxnSpPr>
            <p:cNvPr id="10" name="Straight Connector 9"/>
            <p:cNvCxnSpPr>
              <a:endCxn id="9" idx="0"/>
            </p:cNvCxnSpPr>
            <p:nvPr/>
          </p:nvCxnSpPr>
          <p:spPr>
            <a:xfrm>
              <a:off x="4310743" y="4380415"/>
              <a:ext cx="1493248" cy="414350"/>
            </a:xfrm>
            <a:prstGeom prst="line">
              <a:avLst/>
            </a:prstGeom>
            <a:ln w="28575">
              <a:solidFill>
                <a:srgbClr val="00003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730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3855" y="1776270"/>
            <a:ext cx="7289619" cy="2585323"/>
          </a:xfrm>
          <a:prstGeom prst="rect">
            <a:avLst/>
          </a:prstGeom>
          <a:noFill/>
        </p:spPr>
        <p:txBody>
          <a:bodyPr wrap="square" rtlCol="0">
            <a:spAutoFit/>
          </a:bodyPr>
          <a:lstStyle/>
          <a:p>
            <a:pPr algn="ctr">
              <a:spcBef>
                <a:spcPct val="0"/>
              </a:spcBef>
              <a:defRPr/>
            </a:pPr>
            <a:r>
              <a:rPr lang="en-GB" dirty="0">
                <a:solidFill>
                  <a:srgbClr val="00B0F0"/>
                </a:solidFill>
                <a:latin typeface="Twinkl" pitchFamily="2" charset="0"/>
              </a:rPr>
              <a:t>First</a:t>
            </a:r>
            <a:r>
              <a:rPr lang="en-GB" dirty="0">
                <a:latin typeface="Twinkl" pitchFamily="2" charset="0"/>
              </a:rPr>
              <a:t>, </a:t>
            </a:r>
            <a:r>
              <a:rPr lang="en-GB" dirty="0">
                <a:solidFill>
                  <a:srgbClr val="00B050"/>
                </a:solidFill>
                <a:latin typeface="Twinkl" pitchFamily="2" charset="0"/>
              </a:rPr>
              <a:t>use</a:t>
            </a:r>
            <a:r>
              <a:rPr lang="en-GB" dirty="0">
                <a:latin typeface="Twinkl" pitchFamily="2" charset="0"/>
              </a:rPr>
              <a:t> careful </a:t>
            </a:r>
            <a:r>
              <a:rPr lang="en-GB" dirty="0">
                <a:solidFill>
                  <a:srgbClr val="FF3399"/>
                </a:solidFill>
                <a:latin typeface="Twinkl" pitchFamily="2" charset="0"/>
              </a:rPr>
              <a:t>observation</a:t>
            </a:r>
            <a:r>
              <a:rPr lang="en-GB" dirty="0">
                <a:latin typeface="Twinkl" pitchFamily="2" charset="0"/>
              </a:rPr>
              <a:t> whenever you are outside to keep a look out for different </a:t>
            </a:r>
            <a:r>
              <a:rPr lang="en-GB" dirty="0">
                <a:solidFill>
                  <a:srgbClr val="FF3399"/>
                </a:solidFill>
                <a:latin typeface="Twinkl" pitchFamily="2" charset="0"/>
              </a:rPr>
              <a:t>species</a:t>
            </a:r>
            <a:r>
              <a:rPr lang="en-GB" dirty="0">
                <a:latin typeface="Twinkl" pitchFamily="2" charset="0"/>
              </a:rPr>
              <a:t>, especially ones you haven’t seen before.</a:t>
            </a:r>
          </a:p>
          <a:p>
            <a:pPr algn="ctr">
              <a:spcBef>
                <a:spcPct val="0"/>
              </a:spcBef>
              <a:defRPr/>
            </a:pPr>
            <a:endParaRPr lang="en-GB" dirty="0">
              <a:latin typeface="Twinkl" pitchFamily="2" charset="0"/>
            </a:endParaRPr>
          </a:p>
          <a:p>
            <a:pPr algn="ctr">
              <a:spcBef>
                <a:spcPct val="0"/>
              </a:spcBef>
              <a:defRPr/>
            </a:pPr>
            <a:r>
              <a:rPr lang="en-GB" dirty="0">
                <a:solidFill>
                  <a:srgbClr val="00B0F0"/>
                </a:solidFill>
                <a:latin typeface="Twinkl" pitchFamily="2" charset="0"/>
              </a:rPr>
              <a:t>Next</a:t>
            </a:r>
            <a:r>
              <a:rPr lang="en-GB" dirty="0">
                <a:latin typeface="Twinkl" pitchFamily="2" charset="0"/>
              </a:rPr>
              <a:t>, </a:t>
            </a:r>
            <a:r>
              <a:rPr lang="en-GB" dirty="0">
                <a:solidFill>
                  <a:srgbClr val="00B050"/>
                </a:solidFill>
                <a:latin typeface="Twinkl" pitchFamily="2" charset="0"/>
              </a:rPr>
              <a:t>take note of </a:t>
            </a:r>
            <a:r>
              <a:rPr lang="en-GB" dirty="0">
                <a:solidFill>
                  <a:srgbClr val="FF3399"/>
                </a:solidFill>
                <a:latin typeface="Twinkl" pitchFamily="2" charset="0"/>
              </a:rPr>
              <a:t>physical features</a:t>
            </a:r>
            <a:r>
              <a:rPr lang="en-GB" dirty="0">
                <a:latin typeface="Twinkl" pitchFamily="2" charset="0"/>
              </a:rPr>
              <a:t>: sizes, shapes, colours and particularly anything that stands out as </a:t>
            </a:r>
            <a:r>
              <a:rPr lang="en-GB">
                <a:latin typeface="Twinkl" pitchFamily="2" charset="0"/>
              </a:rPr>
              <a:t>different from </a:t>
            </a:r>
            <a:r>
              <a:rPr lang="en-GB" dirty="0">
                <a:latin typeface="Twinkl" pitchFamily="2" charset="0"/>
              </a:rPr>
              <a:t>other living things.</a:t>
            </a:r>
          </a:p>
          <a:p>
            <a:pPr algn="ctr">
              <a:spcBef>
                <a:spcPct val="0"/>
              </a:spcBef>
              <a:defRPr/>
            </a:pPr>
            <a:endParaRPr lang="en-GB" dirty="0">
              <a:latin typeface="Twinkl" pitchFamily="2" charset="0"/>
            </a:endParaRPr>
          </a:p>
          <a:p>
            <a:pPr algn="ctr">
              <a:spcBef>
                <a:spcPct val="0"/>
              </a:spcBef>
              <a:defRPr/>
            </a:pPr>
            <a:r>
              <a:rPr lang="en-GB" dirty="0">
                <a:solidFill>
                  <a:srgbClr val="00B0F0"/>
                </a:solidFill>
                <a:latin typeface="Twinkl" pitchFamily="2" charset="0"/>
              </a:rPr>
              <a:t>Finally</a:t>
            </a:r>
            <a:r>
              <a:rPr lang="en-GB" dirty="0">
                <a:latin typeface="Twinkl" pitchFamily="2" charset="0"/>
              </a:rPr>
              <a:t>, </a:t>
            </a:r>
            <a:r>
              <a:rPr lang="en-GB" dirty="0">
                <a:solidFill>
                  <a:srgbClr val="00B050"/>
                </a:solidFill>
                <a:latin typeface="Twinkl" pitchFamily="2" charset="0"/>
              </a:rPr>
              <a:t>jot</a:t>
            </a:r>
            <a:r>
              <a:rPr lang="en-GB" dirty="0">
                <a:latin typeface="Twinkl" pitchFamily="2" charset="0"/>
              </a:rPr>
              <a:t> </a:t>
            </a:r>
            <a:r>
              <a:rPr lang="en-GB" dirty="0">
                <a:solidFill>
                  <a:srgbClr val="00B050"/>
                </a:solidFill>
                <a:latin typeface="Twinkl" pitchFamily="2" charset="0"/>
              </a:rPr>
              <a:t>down</a:t>
            </a:r>
            <a:r>
              <a:rPr lang="en-GB" dirty="0">
                <a:latin typeface="Twinkl" pitchFamily="2" charset="0"/>
              </a:rPr>
              <a:t> where you are as the </a:t>
            </a:r>
            <a:r>
              <a:rPr lang="en-GB" dirty="0">
                <a:solidFill>
                  <a:srgbClr val="FF3399"/>
                </a:solidFill>
                <a:latin typeface="Twinkl" pitchFamily="2" charset="0"/>
              </a:rPr>
              <a:t>habitat</a:t>
            </a:r>
            <a:r>
              <a:rPr lang="en-GB" dirty="0">
                <a:latin typeface="Twinkl" pitchFamily="2" charset="0"/>
              </a:rPr>
              <a:t> can help you to identify what species you see.</a:t>
            </a:r>
          </a:p>
        </p:txBody>
      </p:sp>
      <p:grpSp>
        <p:nvGrpSpPr>
          <p:cNvPr id="22" name="Group 21"/>
          <p:cNvGrpSpPr/>
          <p:nvPr/>
        </p:nvGrpSpPr>
        <p:grpSpPr>
          <a:xfrm>
            <a:off x="700496" y="4032074"/>
            <a:ext cx="5038454" cy="1907184"/>
            <a:chOff x="700496" y="4032074"/>
            <a:chExt cx="5038454" cy="1907184"/>
          </a:xfrm>
        </p:grpSpPr>
        <p:sp>
          <p:nvSpPr>
            <p:cNvPr id="9" name="Rectangle 8"/>
            <p:cNvSpPr/>
            <p:nvPr/>
          </p:nvSpPr>
          <p:spPr>
            <a:xfrm>
              <a:off x="700496" y="4559645"/>
              <a:ext cx="5038454" cy="1379613"/>
            </a:xfrm>
            <a:prstGeom prst="rect">
              <a:avLst/>
            </a:prstGeom>
            <a:solidFill>
              <a:schemeClr val="bg1"/>
            </a:solidFill>
            <a:ln w="28575">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nSpc>
                  <a:spcPct val="100000"/>
                </a:lnSpc>
                <a:spcBef>
                  <a:spcPct val="0"/>
                </a:spcBef>
                <a:defRPr/>
              </a:pPr>
              <a:r>
                <a:rPr lang="en-GB" altLang="en-US" b="1" dirty="0">
                  <a:solidFill>
                    <a:srgbClr val="00B0F0"/>
                  </a:solidFill>
                  <a:latin typeface="Twinkl" pitchFamily="2" charset="0"/>
                </a:rPr>
                <a:t>Instructions sequenced logically</a:t>
              </a:r>
              <a:r>
                <a:rPr lang="en-GB" altLang="en-US" dirty="0">
                  <a:solidFill>
                    <a:srgbClr val="00B0F0"/>
                  </a:solidFill>
                  <a:latin typeface="Twinkl" pitchFamily="2" charset="0"/>
                </a:rPr>
                <a:t> – these will be in chronological order.</a:t>
              </a:r>
            </a:p>
            <a:p>
              <a:pPr marL="266700">
                <a:spcBef>
                  <a:spcPct val="0"/>
                </a:spcBef>
                <a:defRPr/>
              </a:pPr>
              <a:r>
                <a:rPr lang="en-GB" altLang="en-US" b="1" dirty="0">
                  <a:solidFill>
                    <a:srgbClr val="00B0F0"/>
                  </a:solidFill>
                  <a:latin typeface="Twinkl" pitchFamily="2" charset="0"/>
                </a:rPr>
                <a:t>Time conjunctions </a:t>
              </a:r>
              <a:r>
                <a:rPr lang="en-GB" altLang="en-US" dirty="0">
                  <a:solidFill>
                    <a:srgbClr val="00B0F0"/>
                  </a:solidFill>
                  <a:latin typeface="Twinkl" pitchFamily="2" charset="0"/>
                </a:rPr>
                <a:t>– these help the reader to know in what order to do things.</a:t>
              </a:r>
            </a:p>
          </p:txBody>
        </p:sp>
        <p:cxnSp>
          <p:nvCxnSpPr>
            <p:cNvPr id="11" name="Straight Connector 10"/>
            <p:cNvCxnSpPr/>
            <p:nvPr/>
          </p:nvCxnSpPr>
          <p:spPr>
            <a:xfrm>
              <a:off x="1837509" y="4032074"/>
              <a:ext cx="962025" cy="527571"/>
            </a:xfrm>
            <a:prstGeom prst="line">
              <a:avLst/>
            </a:prstGeom>
            <a:ln w="28575">
              <a:solidFill>
                <a:srgbClr val="000032"/>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700495" y="853446"/>
            <a:ext cx="4228556" cy="1001486"/>
            <a:chOff x="700495" y="853446"/>
            <a:chExt cx="4228556" cy="1001486"/>
          </a:xfrm>
        </p:grpSpPr>
        <p:sp>
          <p:nvSpPr>
            <p:cNvPr id="12" name="Rectangle 11"/>
            <p:cNvSpPr/>
            <p:nvPr/>
          </p:nvSpPr>
          <p:spPr>
            <a:xfrm>
              <a:off x="700495" y="853446"/>
              <a:ext cx="4228556" cy="770708"/>
            </a:xfrm>
            <a:prstGeom prst="rect">
              <a:avLst/>
            </a:prstGeom>
            <a:solidFill>
              <a:schemeClr val="bg1"/>
            </a:solidFill>
            <a:ln w="28575">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nSpc>
                  <a:spcPct val="100000"/>
                </a:lnSpc>
                <a:spcBef>
                  <a:spcPct val="0"/>
                </a:spcBef>
                <a:defRPr/>
              </a:pPr>
              <a:r>
                <a:rPr lang="en-GB" altLang="en-US" b="1" dirty="0">
                  <a:solidFill>
                    <a:srgbClr val="00B050"/>
                  </a:solidFill>
                  <a:latin typeface="Twinkl" pitchFamily="2" charset="0"/>
                </a:rPr>
                <a:t>Imperative (bossy) verbs </a:t>
              </a:r>
              <a:r>
                <a:rPr lang="en-GB" altLang="en-US" dirty="0">
                  <a:solidFill>
                    <a:srgbClr val="00B050"/>
                  </a:solidFill>
                  <a:latin typeface="Twinkl" pitchFamily="2" charset="0"/>
                </a:rPr>
                <a:t>– these tell the reader what to do now.</a:t>
              </a:r>
              <a:endParaRPr lang="en-GB" altLang="en-US" dirty="0">
                <a:solidFill>
                  <a:srgbClr val="00B0F0"/>
                </a:solidFill>
                <a:latin typeface="Twinkl" pitchFamily="2" charset="0"/>
              </a:endParaRPr>
            </a:p>
          </p:txBody>
        </p:sp>
        <p:cxnSp>
          <p:nvCxnSpPr>
            <p:cNvPr id="13" name="Straight Connector 12"/>
            <p:cNvCxnSpPr/>
            <p:nvPr/>
          </p:nvCxnSpPr>
          <p:spPr>
            <a:xfrm flipH="1">
              <a:off x="1776549" y="1624154"/>
              <a:ext cx="378686" cy="230778"/>
            </a:xfrm>
            <a:prstGeom prst="line">
              <a:avLst/>
            </a:prstGeom>
            <a:ln w="28575">
              <a:solidFill>
                <a:srgbClr val="000032"/>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5921693" y="4032074"/>
            <a:ext cx="2595290" cy="1907184"/>
            <a:chOff x="5921693" y="4032074"/>
            <a:chExt cx="2595290" cy="1907184"/>
          </a:xfrm>
        </p:grpSpPr>
        <p:sp>
          <p:nvSpPr>
            <p:cNvPr id="15" name="Rectangle 14"/>
            <p:cNvSpPr/>
            <p:nvPr/>
          </p:nvSpPr>
          <p:spPr>
            <a:xfrm>
              <a:off x="5921693" y="4559645"/>
              <a:ext cx="2595290" cy="1379613"/>
            </a:xfrm>
            <a:prstGeom prst="rect">
              <a:avLst/>
            </a:prstGeom>
            <a:solidFill>
              <a:schemeClr val="bg1"/>
            </a:solidFill>
            <a:ln w="28575">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nSpc>
                  <a:spcPct val="100000"/>
                </a:lnSpc>
                <a:spcBef>
                  <a:spcPct val="0"/>
                </a:spcBef>
                <a:defRPr/>
              </a:pPr>
              <a:r>
                <a:rPr lang="en-GB" altLang="en-US" b="1" dirty="0">
                  <a:solidFill>
                    <a:srgbClr val="FF3399"/>
                  </a:solidFill>
                  <a:latin typeface="Twinkl" pitchFamily="2" charset="0"/>
                </a:rPr>
                <a:t>Technical language </a:t>
              </a:r>
              <a:r>
                <a:rPr lang="en-GB" altLang="en-US" dirty="0">
                  <a:solidFill>
                    <a:srgbClr val="FF3399"/>
                  </a:solidFill>
                  <a:latin typeface="Twinkl" pitchFamily="2" charset="0"/>
                </a:rPr>
                <a:t>– this should be relevant to the topic being discussed.</a:t>
              </a:r>
            </a:p>
          </p:txBody>
        </p:sp>
        <p:cxnSp>
          <p:nvCxnSpPr>
            <p:cNvPr id="18" name="Straight Connector 17"/>
            <p:cNvCxnSpPr/>
            <p:nvPr/>
          </p:nvCxnSpPr>
          <p:spPr>
            <a:xfrm>
              <a:off x="6035040" y="4032074"/>
              <a:ext cx="1264989" cy="527571"/>
            </a:xfrm>
            <a:prstGeom prst="line">
              <a:avLst/>
            </a:prstGeom>
            <a:ln w="28575">
              <a:solidFill>
                <a:srgbClr val="00003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437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C62058F5-E99F-4F27-B9E9-05AC47688FF5}" vid="{052CBA24-7177-4CBD-BE8E-943201157C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801</TotalTime>
  <Words>964</Words>
  <Application>Microsoft Office PowerPoint</Application>
  <PresentationFormat>On-screen Show (4:3)</PresentationFormat>
  <Paragraphs>80</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Twinkl</vt:lpstr>
      <vt:lpstr>Arial</vt:lpstr>
      <vt:lpstr>Roboto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Ashby</dc:creator>
  <cp:lastModifiedBy>Philippa Hattersley</cp:lastModifiedBy>
  <cp:revision>76</cp:revision>
  <dcterms:created xsi:type="dcterms:W3CDTF">2021-01-11T11:45:59Z</dcterms:created>
  <dcterms:modified xsi:type="dcterms:W3CDTF">2021-01-27T12:41:30Z</dcterms:modified>
</cp:coreProperties>
</file>