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4B9E"/>
    <a:srgbClr val="6950A3"/>
    <a:srgbClr val="00A8E7"/>
    <a:srgbClr val="85BD32"/>
    <a:srgbClr val="F6D432"/>
    <a:srgbClr val="FFE000"/>
    <a:srgbClr val="F68624"/>
    <a:srgbClr val="F1884C"/>
    <a:srgbClr val="E51D21"/>
    <a:srgbClr val="643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1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330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D0866D7-CD0B-894D-BBA8-A2147F2D02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5A67B76F-596D-B343-B99A-802EF4E7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3877A90-A6FD-444F-AD6D-EC014CE9E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1FC4613-69C0-C14F-A485-36DA22C5B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couple of kid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1DFA8AC4-272D-B84C-A337-91FEECB3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f-2-english-language/australian-resources-f-2-english-language-grammar/word-classes-grammar-language-english-f-2-australi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winkl.com.au/resources/australian-resources-f-2-english-language/australian-resources-f-2-english-language-grammar/word-classes-grammar-language-english-f-2-australia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au/resources/australian-resources-f-2-english-language/australian-resources-f-2-english-language-grammar/word-classes-grammar-language-english-f-2-australia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winkl.com.au/resources/australian-resources-f-2-english-language/australian-resources-f-2-english-language-grammar/word-classes-grammar-language-english-f-2-australia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winkl.com.au/resources/australian-resources-f-2-english-language/australian-resources-f-2-english-language-grammar/word-classes-grammar-language-english-f-2-australia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f-2-english-language/australian-resources-f-2-english-language-grammar/word-classes-grammar-language-english-f-2-australi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f-2-english-language/australian-resources-f-2-english-language-grammar/word-classes-grammar-language-english-f-2-australi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winkl.com.au/resources/australian-resources-f-2-english-language/australian-resources-f-2-english-language-grammar/word-classes-grammar-language-english-f-2-australi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.au/resources/australian-resources-f-2-english-language/australian-resources-f-2-english-language-grammar/word-classes-grammar-language-english-f-2-australi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twinkl.com.au/resources/australian-resources-f-2-english-language/australian-resources-f-2-english-language-grammar/word-classes-grammar-language-english-f-2-australia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winkl.com.au/resources/australian-resources-f-2-english-language/australian-resources-f-2-english-language-grammar/word-classes-grammar-language-english-f-2-australia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B6357989-057A-A14A-B486-8CA6392AE457}"/>
              </a:ext>
            </a:extLst>
          </p:cNvPr>
          <p:cNvSpPr/>
          <p:nvPr/>
        </p:nvSpPr>
        <p:spPr>
          <a:xfrm>
            <a:off x="7976382" y="5711483"/>
            <a:ext cx="1167618" cy="1146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FEDF3871-7BDD-2C49-8EA1-7529E2AAC103}"/>
              </a:ext>
            </a:extLst>
          </p:cNvPr>
          <p:cNvSpPr/>
          <p:nvPr/>
        </p:nvSpPr>
        <p:spPr>
          <a:xfrm>
            <a:off x="0" y="5711483"/>
            <a:ext cx="1913206" cy="103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31AA9651-04C4-42F0-8153-80A3A964BC39}"/>
              </a:ext>
            </a:extLst>
          </p:cNvPr>
          <p:cNvSpPr/>
          <p:nvPr/>
        </p:nvSpPr>
        <p:spPr>
          <a:xfrm>
            <a:off x="0" y="5655211"/>
            <a:ext cx="1434352" cy="1146517"/>
          </a:xfrm>
          <a:prstGeom prst="irregularSeal2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97BD29C0-6DA6-4327-8961-8224F247F4AB}"/>
              </a:ext>
            </a:extLst>
          </p:cNvPr>
          <p:cNvSpPr/>
          <p:nvPr/>
        </p:nvSpPr>
        <p:spPr>
          <a:xfrm>
            <a:off x="8113059" y="5711483"/>
            <a:ext cx="1167618" cy="1146517"/>
          </a:xfrm>
          <a:prstGeom prst="irregularSeal2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D8C27D0-8AE7-2F4E-A69F-9CC205381CCE}"/>
              </a:ext>
            </a:extLst>
          </p:cNvPr>
          <p:cNvSpPr/>
          <p:nvPr/>
        </p:nvSpPr>
        <p:spPr>
          <a:xfrm>
            <a:off x="1022176" y="2542030"/>
            <a:ext cx="5463030" cy="2025748"/>
          </a:xfrm>
          <a:prstGeom prst="roundRect">
            <a:avLst/>
          </a:prstGeom>
          <a:solidFill>
            <a:srgbClr val="CA4B9E"/>
          </a:solidFill>
          <a:ln w="1206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e.g. I am allergic to peanuts, </a:t>
            </a:r>
            <a:r>
              <a:rPr lang="en-GB" sz="2800" b="1" dirty="0"/>
              <a:t>so</a:t>
            </a:r>
            <a:r>
              <a:rPr lang="en-GB" sz="2800" dirty="0"/>
              <a:t> I need to be very careful when I eat out.</a:t>
            </a:r>
          </a:p>
          <a:p>
            <a:pPr algn="ctr"/>
            <a:endParaRPr lang="en-US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6F6C3BCF-A368-8845-9BA5-304AD8F7D4F0}"/>
              </a:ext>
            </a:extLst>
          </p:cNvPr>
          <p:cNvSpPr/>
          <p:nvPr/>
        </p:nvSpPr>
        <p:spPr>
          <a:xfrm>
            <a:off x="7976382" y="6513342"/>
            <a:ext cx="1167618" cy="344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FF67F-601C-8E44-A423-7012191BE0D3}"/>
              </a:ext>
            </a:extLst>
          </p:cNvPr>
          <p:cNvSpPr txBox="1"/>
          <p:nvPr/>
        </p:nvSpPr>
        <p:spPr>
          <a:xfrm>
            <a:off x="1022176" y="1473201"/>
            <a:ext cx="7090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use ‘so’ in compound sentences to help highlight a consequence or result.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A7BFD55-C98D-9C4C-A269-129CC0D71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2327">
            <a:off x="6033839" y="2761308"/>
            <a:ext cx="2619127" cy="3316554"/>
          </a:xfrm>
          <a:prstGeom prst="rect">
            <a:avLst/>
          </a:prstGeom>
        </p:spPr>
      </p:pic>
      <p:sp>
        <p:nvSpPr>
          <p:cNvPr id="8" name="Title 20">
            <a:extLst>
              <a:ext uri="{FF2B5EF4-FFF2-40B4-BE49-F238E27FC236}">
                <a16:creationId xmlns:a16="http://schemas.microsoft.com/office/drawing/2014/main" id="{E0107504-01C8-F549-A337-D1F955D71AF6}"/>
              </a:ext>
            </a:extLst>
          </p:cNvPr>
          <p:cNvSpPr txBox="1">
            <a:spLocks/>
          </p:cNvSpPr>
          <p:nvPr/>
        </p:nvSpPr>
        <p:spPr>
          <a:xfrm>
            <a:off x="246180" y="517581"/>
            <a:ext cx="254852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n>
                  <a:solidFill>
                    <a:schemeClr val="tx1"/>
                  </a:solidFill>
                </a:ln>
                <a:solidFill>
                  <a:srgbClr val="CA4B9E"/>
                </a:solidFill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26895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D6B566AC-1D9D-AF4B-BCE9-CF3AB58F35EF}"/>
              </a:ext>
            </a:extLst>
          </p:cNvPr>
          <p:cNvSpPr/>
          <p:nvPr/>
        </p:nvSpPr>
        <p:spPr>
          <a:xfrm>
            <a:off x="140676" y="5584874"/>
            <a:ext cx="1702191" cy="1132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3CA0F-81AF-47E3-8221-2CE73543EDF1}"/>
              </a:ext>
            </a:extLst>
          </p:cNvPr>
          <p:cNvSpPr txBox="1"/>
          <p:nvPr/>
        </p:nvSpPr>
        <p:spPr>
          <a:xfrm>
            <a:off x="140676" y="6015318"/>
            <a:ext cx="18315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Let’s practise! </a:t>
            </a:r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2FEF52B-729C-EC4C-A101-129BAB49D32E}"/>
              </a:ext>
            </a:extLst>
          </p:cNvPr>
          <p:cNvSpPr/>
          <p:nvPr/>
        </p:nvSpPr>
        <p:spPr>
          <a:xfrm>
            <a:off x="1022176" y="3471102"/>
            <a:ext cx="5592028" cy="2025748"/>
          </a:xfrm>
          <a:prstGeom prst="roundRect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I am going on a </a:t>
            </a:r>
            <a:r>
              <a:rPr lang="en-GB" sz="2800">
                <a:solidFill>
                  <a:schemeClr val="tx1"/>
                </a:solidFill>
              </a:rPr>
              <a:t>bike ride, </a:t>
            </a:r>
            <a:r>
              <a:rPr lang="en-GB" sz="2800" b="1" dirty="0">
                <a:solidFill>
                  <a:schemeClr val="tx1"/>
                </a:solidFill>
              </a:rPr>
              <a:t>so</a:t>
            </a:r>
            <a:r>
              <a:rPr lang="en-GB" sz="2800" dirty="0">
                <a:solidFill>
                  <a:schemeClr val="tx1"/>
                </a:solidFill>
              </a:rPr>
              <a:t> I will need to wear my new helmet.</a:t>
            </a:r>
          </a:p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D2E9F4-C6E4-3C47-AFDF-8BF746747000}"/>
              </a:ext>
            </a:extLst>
          </p:cNvPr>
          <p:cNvSpPr/>
          <p:nvPr/>
        </p:nvSpPr>
        <p:spPr>
          <a:xfrm>
            <a:off x="6309547" y="4109669"/>
            <a:ext cx="2124221" cy="2124221"/>
          </a:xfrm>
          <a:prstGeom prst="ellipse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9640"/>
                </a:solidFill>
              </a:rPr>
              <a:t>What are coordinating conjunctions?</a:t>
            </a:r>
            <a:endParaRPr lang="en-GB" sz="3200" dirty="0">
              <a:solidFill>
                <a:srgbClr val="009640"/>
              </a:solidFill>
              <a:latin typeface="+mn-lt"/>
            </a:endParaRP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6F6C3BCF-A368-8845-9BA5-304AD8F7D4F0}"/>
              </a:ext>
            </a:extLst>
          </p:cNvPr>
          <p:cNvSpPr/>
          <p:nvPr/>
        </p:nvSpPr>
        <p:spPr>
          <a:xfrm>
            <a:off x="7976382" y="6513342"/>
            <a:ext cx="1167618" cy="344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74F5C-4150-F141-9E06-6FECAAD09CFF}"/>
              </a:ext>
            </a:extLst>
          </p:cNvPr>
          <p:cNvSpPr txBox="1"/>
          <p:nvPr/>
        </p:nvSpPr>
        <p:spPr>
          <a:xfrm>
            <a:off x="1022176" y="1280726"/>
            <a:ext cx="7446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Coordinating conjunctions are the words we use to link ideas together to make a compound sentence. They always connect phrases, words and clauses.</a:t>
            </a:r>
          </a:p>
          <a:p>
            <a:br>
              <a:rPr lang="en-GB" sz="2000" dirty="0"/>
            </a:br>
            <a:r>
              <a:rPr lang="en-GB" sz="2000" dirty="0"/>
              <a:t>In the compound sentence below, two ideas have been combined into one sentence with the coordinating conjunction ‘so’.</a:t>
            </a:r>
          </a:p>
        </p:txBody>
      </p:sp>
      <p:pic>
        <p:nvPicPr>
          <p:cNvPr id="10" name="Picture 9" descr="A cartoon of a child riding a tricycle&#10;&#10;Description automatically generated with low confidence">
            <a:extLst>
              <a:ext uri="{FF2B5EF4-FFF2-40B4-BE49-F238E27FC236}">
                <a16:creationId xmlns:a16="http://schemas.microsoft.com/office/drawing/2014/main" id="{4D5BB7AC-EB27-374F-9291-EC84478572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746" y="3670751"/>
            <a:ext cx="2066654" cy="26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6F6C3BCF-A368-8845-9BA5-304AD8F7D4F0}"/>
              </a:ext>
            </a:extLst>
          </p:cNvPr>
          <p:cNvSpPr/>
          <p:nvPr/>
        </p:nvSpPr>
        <p:spPr>
          <a:xfrm>
            <a:off x="7976382" y="6513342"/>
            <a:ext cx="1167618" cy="344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04C08101-055B-B645-A88D-040DFC908F55}"/>
              </a:ext>
            </a:extLst>
          </p:cNvPr>
          <p:cNvSpPr txBox="1">
            <a:spLocks/>
          </p:cNvSpPr>
          <p:nvPr/>
        </p:nvSpPr>
        <p:spPr>
          <a:xfrm>
            <a:off x="461960" y="47725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What is </a:t>
            </a:r>
            <a:r>
              <a:rPr lang="en-GB" dirty="0">
                <a:solidFill>
                  <a:srgbClr val="E51D21"/>
                </a:solidFill>
              </a:rPr>
              <a:t>F</a:t>
            </a:r>
            <a:r>
              <a:rPr lang="en-GB" dirty="0">
                <a:solidFill>
                  <a:srgbClr val="F1884C"/>
                </a:solidFill>
              </a:rPr>
              <a:t>A</a:t>
            </a:r>
            <a:r>
              <a:rPr lang="en-GB" dirty="0">
                <a:solidFill>
                  <a:srgbClr val="FFE000"/>
                </a:solidFill>
              </a:rPr>
              <a:t>N</a:t>
            </a:r>
            <a:r>
              <a:rPr lang="en-GB" dirty="0">
                <a:solidFill>
                  <a:srgbClr val="85BD32"/>
                </a:solidFill>
              </a:rPr>
              <a:t>B</a:t>
            </a:r>
            <a:r>
              <a:rPr lang="en-GB" dirty="0">
                <a:solidFill>
                  <a:srgbClr val="00A8E7"/>
                </a:solidFill>
              </a:rPr>
              <a:t>O</a:t>
            </a:r>
            <a:r>
              <a:rPr lang="en-GB" dirty="0">
                <a:solidFill>
                  <a:srgbClr val="643C90"/>
                </a:solidFill>
              </a:rPr>
              <a:t>Y</a:t>
            </a:r>
            <a:r>
              <a:rPr lang="en-GB" dirty="0">
                <a:solidFill>
                  <a:srgbClr val="EE73AA"/>
                </a:solidFill>
              </a:rPr>
              <a:t>S</a:t>
            </a:r>
            <a:r>
              <a:rPr lang="en-GB" dirty="0"/>
              <a:t>?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FF67F-601C-8E44-A423-7012191BE0D3}"/>
              </a:ext>
            </a:extLst>
          </p:cNvPr>
          <p:cNvSpPr txBox="1"/>
          <p:nvPr/>
        </p:nvSpPr>
        <p:spPr>
          <a:xfrm>
            <a:off x="1026940" y="1414586"/>
            <a:ext cx="7090117" cy="772107"/>
          </a:xfrm>
          <a:prstGeom prst="rect">
            <a:avLst/>
          </a:prstGeom>
          <a:noFill/>
          <a:ln w="25400" cap="rnd">
            <a:solidFill>
              <a:srgbClr val="C0DFC3"/>
            </a:solidFill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en-GB" dirty="0"/>
              <a:t>FANBOYS is an acronym used to help us remember the seven coordinating conjunctions used in the English language.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0FC80FA-9ED7-4649-A24C-2FAB85346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13" y="3124028"/>
            <a:ext cx="6775767" cy="294598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465AEB8-469A-204C-97BE-DD100456F3F3}"/>
              </a:ext>
            </a:extLst>
          </p:cNvPr>
          <p:cNvSpPr/>
          <p:nvPr/>
        </p:nvSpPr>
        <p:spPr>
          <a:xfrm>
            <a:off x="1022176" y="2306266"/>
            <a:ext cx="2227461" cy="631028"/>
          </a:xfrm>
          <a:prstGeom prst="roundRect">
            <a:avLst/>
          </a:prstGeom>
          <a:solidFill>
            <a:srgbClr val="C0DFC3"/>
          </a:solidFill>
          <a:ln>
            <a:solidFill>
              <a:srgbClr val="C0D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It stands for: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2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omputer, computer, crowd&#10;&#10;Description automatically generated">
            <a:extLst>
              <a:ext uri="{FF2B5EF4-FFF2-40B4-BE49-F238E27FC236}">
                <a16:creationId xmlns:a16="http://schemas.microsoft.com/office/drawing/2014/main" id="{969E29B3-08F5-3A4E-8C94-15836005D6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572" y="2897945"/>
            <a:ext cx="8074855" cy="3434067"/>
          </a:xfrm>
          <a:prstGeom prst="rect">
            <a:avLst/>
          </a:prstGeom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6F6C3BCF-A368-8845-9BA5-304AD8F7D4F0}"/>
              </a:ext>
            </a:extLst>
          </p:cNvPr>
          <p:cNvSpPr/>
          <p:nvPr/>
        </p:nvSpPr>
        <p:spPr>
          <a:xfrm>
            <a:off x="7976382" y="6513342"/>
            <a:ext cx="1167618" cy="344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04C08101-055B-B645-A88D-040DFC908F55}"/>
              </a:ext>
            </a:extLst>
          </p:cNvPr>
          <p:cNvSpPr txBox="1">
            <a:spLocks/>
          </p:cNvSpPr>
          <p:nvPr/>
        </p:nvSpPr>
        <p:spPr>
          <a:xfrm>
            <a:off x="377556" y="525988"/>
            <a:ext cx="254852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n>
                  <a:solidFill>
                    <a:schemeClr val="tx1"/>
                  </a:solidFill>
                </a:ln>
                <a:solidFill>
                  <a:srgbClr val="E51D21"/>
                </a:solidFill>
              </a:rPr>
              <a:t>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FF67F-601C-8E44-A423-7012191BE0D3}"/>
              </a:ext>
            </a:extLst>
          </p:cNvPr>
          <p:cNvSpPr txBox="1"/>
          <p:nvPr/>
        </p:nvSpPr>
        <p:spPr>
          <a:xfrm>
            <a:off x="1026941" y="1374139"/>
            <a:ext cx="7371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word ‘for’ is used to explain a reason or purpose. It can be used in a similar way to ‘because’.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F11AFDD-1444-B743-8E0B-08D881EEAE64}"/>
              </a:ext>
            </a:extLst>
          </p:cNvPr>
          <p:cNvSpPr/>
          <p:nvPr/>
        </p:nvSpPr>
        <p:spPr>
          <a:xfrm>
            <a:off x="1775985" y="3408673"/>
            <a:ext cx="5592028" cy="2025748"/>
          </a:xfrm>
          <a:prstGeom prst="roundRect">
            <a:avLst/>
          </a:prstGeom>
          <a:solidFill>
            <a:srgbClr val="E51D21"/>
          </a:solidFill>
          <a:ln w="1206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e.g. I think we will need to stay inside during lunch time today, </a:t>
            </a:r>
            <a:r>
              <a:rPr lang="en-GB" sz="2800" b="1" dirty="0"/>
              <a:t>for</a:t>
            </a:r>
            <a:r>
              <a:rPr lang="en-GB" sz="2800" dirty="0"/>
              <a:t> it is raining heavily outside.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64A54B-120F-5D49-9859-9BF1DD4A45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809" y="2489982"/>
            <a:ext cx="6464105" cy="3842030"/>
          </a:xfrm>
          <a:prstGeom prst="rect">
            <a:avLst/>
          </a:prstGeom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6F6C3BCF-A368-8845-9BA5-304AD8F7D4F0}"/>
              </a:ext>
            </a:extLst>
          </p:cNvPr>
          <p:cNvSpPr/>
          <p:nvPr/>
        </p:nvSpPr>
        <p:spPr>
          <a:xfrm>
            <a:off x="7976382" y="6513342"/>
            <a:ext cx="1167618" cy="344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FF67F-601C-8E44-A423-7012191BE0D3}"/>
              </a:ext>
            </a:extLst>
          </p:cNvPr>
          <p:cNvSpPr txBox="1"/>
          <p:nvPr/>
        </p:nvSpPr>
        <p:spPr>
          <a:xfrm>
            <a:off x="886265" y="1360811"/>
            <a:ext cx="7090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word ‘and’ is used to show and link additional ideas into one sentence.</a:t>
            </a: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845F2E25-816C-924F-9312-1C7B3D5E01A7}"/>
              </a:ext>
            </a:extLst>
          </p:cNvPr>
          <p:cNvSpPr txBox="1">
            <a:spLocks/>
          </p:cNvSpPr>
          <p:nvPr/>
        </p:nvSpPr>
        <p:spPr>
          <a:xfrm>
            <a:off x="377556" y="525988"/>
            <a:ext cx="254852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n>
                  <a:solidFill>
                    <a:schemeClr val="tx1"/>
                  </a:solidFill>
                </a:ln>
                <a:solidFill>
                  <a:srgbClr val="F68624"/>
                </a:solidFill>
              </a:rPr>
              <a:t>And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464FCA2-4D94-F647-B67D-A0422474A9EC}"/>
              </a:ext>
            </a:extLst>
          </p:cNvPr>
          <p:cNvSpPr/>
          <p:nvPr/>
        </p:nvSpPr>
        <p:spPr>
          <a:xfrm>
            <a:off x="2968163" y="2388382"/>
            <a:ext cx="5592028" cy="2025748"/>
          </a:xfrm>
          <a:prstGeom prst="roundRect">
            <a:avLst/>
          </a:prstGeom>
          <a:solidFill>
            <a:srgbClr val="F68624"/>
          </a:solidFill>
          <a:ln w="1206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e.g. We are going on a holiday to visit my grandparents </a:t>
            </a:r>
            <a:r>
              <a:rPr lang="en-GB" sz="2800" b="1" dirty="0"/>
              <a:t>and</a:t>
            </a:r>
            <a:r>
              <a:rPr lang="en-GB" sz="2800" dirty="0"/>
              <a:t> to go snorkelling on the reef!</a:t>
            </a:r>
          </a:p>
          <a:p>
            <a:pPr algn="ctr"/>
            <a:endParaRPr lang="en-US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6D9FA78-9B3D-EA4E-A41D-096F23927B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215" y="4073005"/>
            <a:ext cx="2421360" cy="27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724A693-0CBA-D143-B50F-3225A7C87EB4}"/>
              </a:ext>
            </a:extLst>
          </p:cNvPr>
          <p:cNvSpPr/>
          <p:nvPr/>
        </p:nvSpPr>
        <p:spPr>
          <a:xfrm>
            <a:off x="1835719" y="2584489"/>
            <a:ext cx="5463030" cy="2025748"/>
          </a:xfrm>
          <a:prstGeom prst="roundRect">
            <a:avLst/>
          </a:prstGeom>
          <a:solidFill>
            <a:srgbClr val="F6D432"/>
          </a:solidFill>
          <a:ln w="1206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e.g. I would rather not have to play basketball, </a:t>
            </a:r>
            <a:r>
              <a:rPr lang="en-GB" sz="2800" b="1" dirty="0">
                <a:solidFill>
                  <a:schemeClr val="tx1"/>
                </a:solidFill>
              </a:rPr>
              <a:t>nor</a:t>
            </a:r>
            <a:r>
              <a:rPr lang="en-GB" sz="2800" dirty="0">
                <a:solidFill>
                  <a:schemeClr val="tx1"/>
                </a:solidFill>
              </a:rPr>
              <a:t> do I want to play football.</a:t>
            </a:r>
          </a:p>
          <a:p>
            <a:pPr algn="ctr"/>
            <a:endParaRPr lang="en-US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6F6C3BCF-A368-8845-9BA5-304AD8F7D4F0}"/>
              </a:ext>
            </a:extLst>
          </p:cNvPr>
          <p:cNvSpPr/>
          <p:nvPr/>
        </p:nvSpPr>
        <p:spPr>
          <a:xfrm>
            <a:off x="7976382" y="6513342"/>
            <a:ext cx="1167618" cy="344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FF67F-601C-8E44-A423-7012191BE0D3}"/>
              </a:ext>
            </a:extLst>
          </p:cNvPr>
          <p:cNvSpPr txBox="1"/>
          <p:nvPr/>
        </p:nvSpPr>
        <p:spPr>
          <a:xfrm>
            <a:off x="1022176" y="1473201"/>
            <a:ext cx="7090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can use ‘nor’ to offer an alternative negative idea to another negative idea.</a:t>
            </a:r>
          </a:p>
        </p:txBody>
      </p:sp>
      <p:pic>
        <p:nvPicPr>
          <p:cNvPr id="7" name="Picture 6" descr="A picture containing doll&#10;&#10;Description automatically generated">
            <a:extLst>
              <a:ext uri="{FF2B5EF4-FFF2-40B4-BE49-F238E27FC236}">
                <a16:creationId xmlns:a16="http://schemas.microsoft.com/office/drawing/2014/main" id="{92BEA595-A9F4-8B40-AD26-F16654C4CF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196" y="2584489"/>
            <a:ext cx="1873707" cy="4073438"/>
          </a:xfrm>
          <a:prstGeom prst="rect">
            <a:avLst/>
          </a:prstGeom>
        </p:spPr>
      </p:pic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67DA5A8-9028-F84B-BF53-A64190CFC8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6" y="2638371"/>
            <a:ext cx="2548524" cy="4030628"/>
          </a:xfrm>
          <a:prstGeom prst="rect">
            <a:avLst/>
          </a:prstGeom>
        </p:spPr>
      </p:pic>
      <p:sp>
        <p:nvSpPr>
          <p:cNvPr id="12" name="Title 20">
            <a:extLst>
              <a:ext uri="{FF2B5EF4-FFF2-40B4-BE49-F238E27FC236}">
                <a16:creationId xmlns:a16="http://schemas.microsoft.com/office/drawing/2014/main" id="{CE03F444-3D73-6E4B-A744-7AFBE82B7175}"/>
              </a:ext>
            </a:extLst>
          </p:cNvPr>
          <p:cNvSpPr txBox="1">
            <a:spLocks/>
          </p:cNvSpPr>
          <p:nvPr/>
        </p:nvSpPr>
        <p:spPr>
          <a:xfrm>
            <a:off x="461962" y="609709"/>
            <a:ext cx="2548524" cy="994306"/>
          </a:xfrm>
          <a:prstGeom prst="roundRect">
            <a:avLst>
              <a:gd name="adj" fmla="val 9641"/>
            </a:avLst>
          </a:prstGeom>
          <a:noFill/>
          <a:ln w="25400">
            <a:solidFill>
              <a:schemeClr val="bg1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n>
                  <a:solidFill>
                    <a:schemeClr val="tx1"/>
                  </a:solidFill>
                </a:ln>
                <a:solidFill>
                  <a:srgbClr val="F6D432"/>
                </a:solidFill>
              </a:rPr>
              <a:t>Nor</a:t>
            </a:r>
          </a:p>
        </p:txBody>
      </p:sp>
    </p:spTree>
    <p:extLst>
      <p:ext uri="{BB962C8B-B14F-4D97-AF65-F5344CB8AC3E}">
        <p14:creationId xmlns:p14="http://schemas.microsoft.com/office/powerpoint/2010/main" val="20872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EA7DC4-95D0-1144-B26C-E15682654B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476" y="2434628"/>
            <a:ext cx="4110038" cy="3926719"/>
          </a:xfrm>
          <a:prstGeom prst="rect">
            <a:avLst/>
          </a:prstGeom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6F6C3BCF-A368-8845-9BA5-304AD8F7D4F0}"/>
              </a:ext>
            </a:extLst>
          </p:cNvPr>
          <p:cNvSpPr/>
          <p:nvPr/>
        </p:nvSpPr>
        <p:spPr>
          <a:xfrm>
            <a:off x="7976382" y="6513342"/>
            <a:ext cx="1167618" cy="344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FF67F-601C-8E44-A423-7012191BE0D3}"/>
              </a:ext>
            </a:extLst>
          </p:cNvPr>
          <p:cNvSpPr txBox="1"/>
          <p:nvPr/>
        </p:nvSpPr>
        <p:spPr>
          <a:xfrm>
            <a:off x="1026941" y="1505906"/>
            <a:ext cx="7090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conjunction ‘but’ is used to show contrast or to compare ideas.</a:t>
            </a: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D829F547-E1CE-8446-B178-A761BB89169D}"/>
              </a:ext>
            </a:extLst>
          </p:cNvPr>
          <p:cNvSpPr txBox="1">
            <a:spLocks/>
          </p:cNvSpPr>
          <p:nvPr/>
        </p:nvSpPr>
        <p:spPr>
          <a:xfrm>
            <a:off x="461962" y="609709"/>
            <a:ext cx="2548524" cy="994306"/>
          </a:xfrm>
          <a:prstGeom prst="roundRect">
            <a:avLst>
              <a:gd name="adj" fmla="val 9641"/>
            </a:avLst>
          </a:prstGeom>
          <a:noFill/>
          <a:ln w="25400">
            <a:solidFill>
              <a:schemeClr val="bg1"/>
            </a:solidFill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n>
                  <a:solidFill>
                    <a:schemeClr val="tx1"/>
                  </a:solidFill>
                </a:ln>
                <a:solidFill>
                  <a:srgbClr val="85BD32"/>
                </a:solidFill>
              </a:rPr>
              <a:t>But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448A126-4095-0C44-A933-47529D03FD0D}"/>
              </a:ext>
            </a:extLst>
          </p:cNvPr>
          <p:cNvSpPr/>
          <p:nvPr/>
        </p:nvSpPr>
        <p:spPr>
          <a:xfrm>
            <a:off x="928467" y="2460013"/>
            <a:ext cx="5592028" cy="2025748"/>
          </a:xfrm>
          <a:prstGeom prst="roundRect">
            <a:avLst/>
          </a:prstGeom>
          <a:solidFill>
            <a:srgbClr val="85BD32"/>
          </a:solidFill>
          <a:ln w="1206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e.g. The </a:t>
            </a:r>
            <a:r>
              <a:rPr lang="en-GB" sz="2800" dirty="0" err="1"/>
              <a:t>ferris</a:t>
            </a:r>
            <a:r>
              <a:rPr lang="en-GB" sz="2800" dirty="0"/>
              <a:t> wheel was pretty fun, </a:t>
            </a:r>
            <a:r>
              <a:rPr lang="en-GB" sz="2800" b="1" dirty="0"/>
              <a:t>but</a:t>
            </a:r>
            <a:r>
              <a:rPr lang="en-GB" sz="2800" dirty="0"/>
              <a:t> the roller coaster was my favourite!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5C699FE-92FA-BA4C-AD2E-FA117F219221}"/>
              </a:ext>
            </a:extLst>
          </p:cNvPr>
          <p:cNvSpPr/>
          <p:nvPr/>
        </p:nvSpPr>
        <p:spPr>
          <a:xfrm>
            <a:off x="1022175" y="2502956"/>
            <a:ext cx="7545049" cy="1927737"/>
          </a:xfrm>
          <a:prstGeom prst="roundRect">
            <a:avLst/>
          </a:prstGeom>
          <a:solidFill>
            <a:srgbClr val="00A8E7"/>
          </a:solidFill>
          <a:ln w="1206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e.g. You can finish the leftover pasta for lunch, </a:t>
            </a:r>
            <a:r>
              <a:rPr lang="en-GB" sz="2800" b="1" dirty="0"/>
              <a:t>or</a:t>
            </a:r>
            <a:r>
              <a:rPr lang="en-GB" sz="2800" dirty="0"/>
              <a:t> you can make a toasted sandwich..</a:t>
            </a:r>
          </a:p>
          <a:p>
            <a:pPr algn="ctr"/>
            <a:endParaRPr lang="en-US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6F6C3BCF-A368-8845-9BA5-304AD8F7D4F0}"/>
              </a:ext>
            </a:extLst>
          </p:cNvPr>
          <p:cNvSpPr/>
          <p:nvPr/>
        </p:nvSpPr>
        <p:spPr>
          <a:xfrm>
            <a:off x="7976382" y="6513342"/>
            <a:ext cx="1167618" cy="344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FF67F-601C-8E44-A423-7012191BE0D3}"/>
              </a:ext>
            </a:extLst>
          </p:cNvPr>
          <p:cNvSpPr txBox="1"/>
          <p:nvPr/>
        </p:nvSpPr>
        <p:spPr>
          <a:xfrm>
            <a:off x="1022176" y="1473201"/>
            <a:ext cx="7090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use the word ‘or’ to present a choice or alternative idea.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231BDDE-A503-C940-A27C-6AFEF02B1F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624" y="4163487"/>
            <a:ext cx="3896750" cy="2253166"/>
          </a:xfrm>
          <a:prstGeom prst="rect">
            <a:avLst/>
          </a:prstGeom>
        </p:spPr>
      </p:pic>
      <p:sp>
        <p:nvSpPr>
          <p:cNvPr id="8" name="Title 20">
            <a:extLst>
              <a:ext uri="{FF2B5EF4-FFF2-40B4-BE49-F238E27FC236}">
                <a16:creationId xmlns:a16="http://schemas.microsoft.com/office/drawing/2014/main" id="{AE3BA70A-2429-A34A-A8B4-D5498E8195FD}"/>
              </a:ext>
            </a:extLst>
          </p:cNvPr>
          <p:cNvSpPr txBox="1">
            <a:spLocks/>
          </p:cNvSpPr>
          <p:nvPr/>
        </p:nvSpPr>
        <p:spPr>
          <a:xfrm>
            <a:off x="236878" y="649273"/>
            <a:ext cx="254852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n>
                  <a:solidFill>
                    <a:schemeClr val="tx1"/>
                  </a:solidFill>
                </a:ln>
                <a:solidFill>
                  <a:srgbClr val="00A8E7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282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6F6C3BCF-A368-8845-9BA5-304AD8F7D4F0}"/>
              </a:ext>
            </a:extLst>
          </p:cNvPr>
          <p:cNvSpPr/>
          <p:nvPr/>
        </p:nvSpPr>
        <p:spPr>
          <a:xfrm>
            <a:off x="7976382" y="6513342"/>
            <a:ext cx="1167618" cy="344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FF67F-601C-8E44-A423-7012191BE0D3}"/>
              </a:ext>
            </a:extLst>
          </p:cNvPr>
          <p:cNvSpPr txBox="1"/>
          <p:nvPr/>
        </p:nvSpPr>
        <p:spPr>
          <a:xfrm>
            <a:off x="1022176" y="1473201"/>
            <a:ext cx="70901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word ‘yet’ is used to link a different or contrasting idea to the first idea in the sentence. It can be used in a similar way to ‘but’. 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254525E5-5F8C-2E44-8879-F0D4C92C0363}"/>
              </a:ext>
            </a:extLst>
          </p:cNvPr>
          <p:cNvSpPr txBox="1">
            <a:spLocks/>
          </p:cNvSpPr>
          <p:nvPr/>
        </p:nvSpPr>
        <p:spPr>
          <a:xfrm>
            <a:off x="293149" y="601022"/>
            <a:ext cx="254852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ln>
                  <a:solidFill>
                    <a:schemeClr val="tx1"/>
                  </a:solidFill>
                </a:ln>
                <a:solidFill>
                  <a:srgbClr val="6950A3"/>
                </a:solidFill>
              </a:rPr>
              <a:t>Yet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2083CE4-E173-A341-9FB7-F4B0A891CF86}"/>
              </a:ext>
            </a:extLst>
          </p:cNvPr>
          <p:cNvSpPr/>
          <p:nvPr/>
        </p:nvSpPr>
        <p:spPr>
          <a:xfrm>
            <a:off x="1022176" y="3289083"/>
            <a:ext cx="5463030" cy="2025748"/>
          </a:xfrm>
          <a:prstGeom prst="roundRect">
            <a:avLst/>
          </a:prstGeom>
          <a:solidFill>
            <a:srgbClr val="6950A3"/>
          </a:solidFill>
          <a:ln w="1206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e.g. I always buy the large pack of bobby pins, </a:t>
            </a:r>
            <a:r>
              <a:rPr lang="en-GB" sz="2800" b="1" dirty="0"/>
              <a:t>yet</a:t>
            </a:r>
            <a:r>
              <a:rPr lang="en-GB" sz="2800" dirty="0"/>
              <a:t> I can never find one when I need it!</a:t>
            </a:r>
          </a:p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B39730-1A38-594B-A953-50EDC9A54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6594" y="3210579"/>
            <a:ext cx="3164726" cy="36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403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Arial</vt:lpstr>
      <vt:lpstr>Calibri</vt:lpstr>
      <vt:lpstr>Office Theme</vt:lpstr>
      <vt:lpstr>PowerPoint Presentation</vt:lpstr>
      <vt:lpstr>What are coordinating conjunctions?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Philippa Hill</cp:lastModifiedBy>
  <cp:revision>13</cp:revision>
  <dcterms:created xsi:type="dcterms:W3CDTF">2021-06-24T13:05:09Z</dcterms:created>
  <dcterms:modified xsi:type="dcterms:W3CDTF">2022-03-11T11:21:37Z</dcterms:modified>
</cp:coreProperties>
</file>