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2"/>
  </p:notesMasterIdLst>
  <p:sldIdLst>
    <p:sldId id="296" r:id="rId11"/>
    <p:sldId id="297" r:id="rId12"/>
    <p:sldId id="298" r:id="rId13"/>
    <p:sldId id="309" r:id="rId14"/>
    <p:sldId id="299" r:id="rId15"/>
    <p:sldId id="300" r:id="rId16"/>
    <p:sldId id="306" r:id="rId17"/>
    <p:sldId id="301" r:id="rId18"/>
    <p:sldId id="304" r:id="rId19"/>
    <p:sldId id="308" r:id="rId20"/>
    <p:sldId id="30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70A2"/>
    <a:srgbClr val="008400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103" d="100"/>
          <a:sy n="103" d="100"/>
        </p:scale>
        <p:origin x="2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17/03/2022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17/03/2022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8.png"/><Relationship Id="rId12" Type="http://schemas.openxmlformats.org/officeDocument/2006/relationships/image" Target="../media/image3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11" Type="http://schemas.openxmlformats.org/officeDocument/2006/relationships/image" Target="../media/image34.png"/><Relationship Id="rId5" Type="http://schemas.openxmlformats.org/officeDocument/2006/relationships/image" Target="../media/image29.png"/><Relationship Id="rId10" Type="http://schemas.openxmlformats.org/officeDocument/2006/relationships/image" Target="../media/image33.png"/><Relationship Id="rId4" Type="http://schemas.openxmlformats.org/officeDocument/2006/relationships/image" Target="../media/image17.png"/><Relationship Id="rId9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5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1.png"/><Relationship Id="rId7" Type="http://schemas.openxmlformats.org/officeDocument/2006/relationships/image" Target="../media/image16.png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1.png"/><Relationship Id="rId7" Type="http://schemas.openxmlformats.org/officeDocument/2006/relationships/image" Target="../media/image16.png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6.png"/><Relationship Id="rId3" Type="http://schemas.openxmlformats.org/officeDocument/2006/relationships/image" Target="../media/image17.png"/><Relationship Id="rId7" Type="http://schemas.openxmlformats.org/officeDocument/2006/relationships/image" Target="../media/image23.png"/><Relationship Id="rId12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8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3100" y="2474893"/>
            <a:ext cx="6425741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22" y="4575805"/>
            <a:ext cx="1427798" cy="17223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4468" y="5266041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17312" y="540873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7" name="Rectangle 6"/>
          <p:cNvSpPr/>
          <p:nvPr/>
        </p:nvSpPr>
        <p:spPr>
          <a:xfrm>
            <a:off x="623166" y="375609"/>
            <a:ext cx="7754430" cy="2939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Dexter is choosing an ice-cream.</a:t>
            </a:r>
          </a:p>
          <a:p>
            <a:r>
              <a:rPr lang="en-GB" sz="2800" dirty="0"/>
              <a:t>He chooses one flavour of ice-cream and one sauce.</a:t>
            </a:r>
          </a:p>
          <a:p>
            <a:endParaRPr lang="en-GB" sz="1100" dirty="0"/>
          </a:p>
          <a:p>
            <a:r>
              <a:rPr lang="en-GB" sz="2800" dirty="0"/>
              <a:t>There are 8 different ice-cream flavours.</a:t>
            </a:r>
          </a:p>
          <a:p>
            <a:endParaRPr lang="en-GB" sz="800" dirty="0"/>
          </a:p>
          <a:p>
            <a:r>
              <a:rPr lang="en-GB" sz="2800" dirty="0"/>
              <a:t>How many different sauces are there?</a:t>
            </a:r>
            <a:endParaRPr lang="en-GB" sz="2400" dirty="0"/>
          </a:p>
          <a:p>
            <a:endParaRPr lang="en-GB" sz="2400" dirty="0"/>
          </a:p>
          <a:p>
            <a:endParaRPr lang="en-GB" sz="28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2244046" y="4964530"/>
            <a:ext cx="3234640" cy="861611"/>
            <a:chOff x="2166001" y="2589245"/>
            <a:chExt cx="3234656" cy="861611"/>
          </a:xfrm>
        </p:grpSpPr>
        <p:sp>
          <p:nvSpPr>
            <p:cNvPr id="22" name="Rounded Rectangular Callout 21"/>
            <p:cNvSpPr/>
            <p:nvPr/>
          </p:nvSpPr>
          <p:spPr>
            <a:xfrm>
              <a:off x="2215503" y="2589245"/>
              <a:ext cx="3135654" cy="846829"/>
            </a:xfrm>
            <a:prstGeom prst="wedgeRoundRectCallout">
              <a:avLst>
                <a:gd name="adj1" fmla="val -70251"/>
                <a:gd name="adj2" fmla="val 13827"/>
                <a:gd name="adj3" fmla="val 16667"/>
              </a:avLst>
            </a:prstGeom>
            <a:noFill/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66001" y="2619859"/>
              <a:ext cx="32346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There are 24 different possible combinations.</a:t>
              </a:r>
            </a:p>
          </p:txBody>
        </p:sp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0644">
            <a:off x="6259899" y="1011583"/>
            <a:ext cx="2109137" cy="1963679"/>
          </a:xfrm>
          <a:prstGeom prst="rect">
            <a:avLst/>
          </a:prstGeom>
        </p:spPr>
      </p:pic>
      <p:grpSp>
        <p:nvGrpSpPr>
          <p:cNvPr id="31" name="Group 30"/>
          <p:cNvGrpSpPr/>
          <p:nvPr/>
        </p:nvGrpSpPr>
        <p:grpSpPr>
          <a:xfrm>
            <a:off x="844511" y="2913963"/>
            <a:ext cx="3938202" cy="753979"/>
            <a:chOff x="844511" y="2673333"/>
            <a:chExt cx="3938202" cy="7539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844511" y="2727158"/>
                  <a:ext cx="393820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3600" dirty="0"/>
                    <a:t>8 </a:t>
                  </a:r>
                  <a14:m>
                    <m:oMath xmlns:m="http://schemas.openxmlformats.org/officeDocument/2006/math">
                      <m:r>
                        <a:rPr lang="en-GB" sz="3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en-GB" sz="3600" dirty="0"/>
                    <a:t>          </a:t>
                  </a:r>
                  <a14:m>
                    <m:oMath xmlns:m="http://schemas.openxmlformats.org/officeDocument/2006/math">
                      <m:r>
                        <a:rPr lang="en-GB" sz="36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3600" dirty="0"/>
                    <a:t> 24</a:t>
                  </a: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4511" y="2727158"/>
                  <a:ext cx="3938202" cy="646331"/>
                </a:xfrm>
                <a:prstGeom prst="rect">
                  <a:avLst/>
                </a:prstGeom>
                <a:blipFill>
                  <a:blip r:embed="rId8"/>
                  <a:stretch>
                    <a:fillRect l="-4799" t="-15094" b="-3490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Rectangle 29"/>
            <p:cNvSpPr/>
            <p:nvPr/>
          </p:nvSpPr>
          <p:spPr>
            <a:xfrm>
              <a:off x="1784250" y="2673333"/>
              <a:ext cx="719569" cy="7539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735590" y="2662257"/>
                <a:ext cx="3938202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8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8</a:t>
                </a:r>
              </a:p>
              <a:p>
                <a:r>
                  <a:rPr lang="en-GB" sz="2800" dirty="0"/>
                  <a:t>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16</a:t>
                </a:r>
              </a:p>
              <a:p>
                <a:r>
                  <a:rPr lang="en-GB" sz="2800" dirty="0"/>
                  <a:t>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24</a:t>
                </a:r>
              </a:p>
              <a:p>
                <a:endParaRPr lang="en-GB" sz="2800" dirty="0"/>
              </a:p>
              <a:p>
                <a:endParaRPr lang="en-GB" sz="28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590" y="2662257"/>
                <a:ext cx="3938202" cy="2246769"/>
              </a:xfrm>
              <a:prstGeom prst="rect">
                <a:avLst/>
              </a:prstGeom>
              <a:blipFill>
                <a:blip r:embed="rId9"/>
                <a:stretch>
                  <a:fillRect l="-3251" t="-2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209163" y="4040102"/>
            <a:ext cx="2997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58591" y="4047493"/>
                <a:ext cx="299722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3200" dirty="0"/>
                  <a:t> 8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591" y="4047493"/>
                <a:ext cx="2997227" cy="584775"/>
              </a:xfrm>
              <a:prstGeom prst="rect">
                <a:avLst/>
              </a:prstGeom>
              <a:blipFill>
                <a:blip r:embed="rId10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288083" y="4039431"/>
                <a:ext cx="299722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3200" dirty="0"/>
                  <a:t> 8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8083" y="4039431"/>
                <a:ext cx="2997227" cy="584775"/>
              </a:xfrm>
              <a:prstGeom prst="rect">
                <a:avLst/>
              </a:prstGeom>
              <a:blipFill>
                <a:blip r:embed="rId11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20185" y="4031369"/>
                <a:ext cx="299722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24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185" y="4031369"/>
                <a:ext cx="2997227" cy="584775"/>
              </a:xfrm>
              <a:prstGeom prst="rect">
                <a:avLst/>
              </a:prstGeom>
              <a:blipFill>
                <a:blip r:embed="rId12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1894755" y="2921793"/>
            <a:ext cx="1572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757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33" grpId="0"/>
      <p:bldP spid="34" grpId="0"/>
      <p:bldP spid="35" grpId="0"/>
      <p:bldP spid="36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24272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6032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	 Count up in 4s from 4 to 40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repeated additions</a:t>
                </a:r>
              </a:p>
              <a:p>
                <a:endParaRPr lang="en-GB" sz="1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</a:t>
                </a:r>
                <a14:m>
                  <m:oMath xmlns:m="http://schemas.openxmlformats.org/officeDocument/2006/math">
                    <m:r>
                      <a:rPr lang="en-GB" sz="2800" b="0" i="0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1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3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multiplications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</a:t>
                </a:r>
                <a:r>
                  <a:rPr lang="en-GB" sz="2800" dirty="0"/>
                  <a:t>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r>
                  <a:rPr lang="en-GB" sz="2800" dirty="0"/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r>
                  <a:rPr lang="en-GB" sz="2800" dirty="0"/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6032421"/>
              </a:xfrm>
              <a:prstGeom prst="rect">
                <a:avLst/>
              </a:prstGeom>
              <a:blipFill>
                <a:blip r:embed="rId2"/>
                <a:stretch>
                  <a:fillRect l="-1707" t="-10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307305" y="4423690"/>
                <a:ext cx="4572000" cy="13849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305" y="4423690"/>
                <a:ext cx="4572000" cy="1384995"/>
              </a:xfrm>
              <a:prstGeom prst="rect">
                <a:avLst/>
              </a:prstGeom>
              <a:blipFill>
                <a:blip r:embed="rId5"/>
                <a:stretch>
                  <a:fillRect t="-4405" b="-11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6032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	 Count up in 4s from 4 to 40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repeated additions</a:t>
                </a:r>
              </a:p>
              <a:p>
                <a:endParaRPr lang="en-GB" sz="1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1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3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multiplications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</a:t>
                </a:r>
                <a:r>
                  <a:rPr lang="en-GB" sz="2800" dirty="0"/>
                  <a:t>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r>
                  <a:rPr lang="en-GB" sz="2800" dirty="0"/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r>
                  <a:rPr lang="en-GB" sz="2800" dirty="0"/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6032421"/>
              </a:xfrm>
              <a:prstGeom prst="rect">
                <a:avLst/>
              </a:prstGeom>
              <a:blipFill>
                <a:blip r:embed="rId5"/>
                <a:stretch>
                  <a:fillRect l="-1707" t="-10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307305" y="4423690"/>
                <a:ext cx="4572000" cy="13849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305" y="4423690"/>
                <a:ext cx="4572000" cy="1384995"/>
              </a:xfrm>
              <a:prstGeom prst="rect">
                <a:avLst/>
              </a:prstGeom>
              <a:blipFill>
                <a:blip r:embed="rId6"/>
                <a:stretch>
                  <a:fillRect t="-4405" b="-11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363579" y="882316"/>
            <a:ext cx="6577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4, 8, 12, 16, 20, 24, 28, 32, 36, 40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0590" y="2141043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76338" y="2562044"/>
            <a:ext cx="401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11020" y="3002409"/>
            <a:ext cx="596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0589" y="4442482"/>
            <a:ext cx="665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0379" y="4882847"/>
            <a:ext cx="745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0379" y="5276009"/>
            <a:ext cx="745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24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40117" y="4387237"/>
            <a:ext cx="709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32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40116" y="4813518"/>
            <a:ext cx="854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40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40117" y="5249567"/>
            <a:ext cx="854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48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246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512" y="365647"/>
            <a:ext cx="7500708" cy="64325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The children are dressing the snowman.</a:t>
            </a:r>
          </a:p>
          <a:p>
            <a:r>
              <a:rPr lang="en-GB" sz="2800" dirty="0"/>
              <a:t>They have 3 hats and 2 scarves to choose from.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How many different combinations could they use?</a:t>
            </a:r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D26C9DC-6C84-4534-819C-87380468B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4828" y="2539590"/>
            <a:ext cx="2690056" cy="322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85D39A-C1DA-4511-A811-FE6349860C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35243">
            <a:off x="745635" y="1106077"/>
            <a:ext cx="1210901" cy="11383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A7B1625-699E-43FC-BB88-377B023B92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806" y="1483389"/>
            <a:ext cx="908120" cy="7684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08" y="1958563"/>
            <a:ext cx="1460029" cy="13159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407" y="2069278"/>
            <a:ext cx="1459404" cy="131538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887" b="97642" l="840" r="9705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53211" y="1229045"/>
            <a:ext cx="1001906" cy="892454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149931"/>
              </p:ext>
            </p:extLst>
          </p:nvPr>
        </p:nvGraphicFramePr>
        <p:xfrm>
          <a:off x="4806103" y="1447594"/>
          <a:ext cx="240792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3960">
                  <a:extLst>
                    <a:ext uri="{9D8B030D-6E8A-4147-A177-3AD203B41FA5}">
                      <a16:colId xmlns:a16="http://schemas.microsoft.com/office/drawing/2014/main" val="109500548"/>
                    </a:ext>
                  </a:extLst>
                </a:gridCol>
                <a:gridCol w="1203960">
                  <a:extLst>
                    <a:ext uri="{9D8B030D-6E8A-4147-A177-3AD203B41FA5}">
                      <a16:colId xmlns:a16="http://schemas.microsoft.com/office/drawing/2014/main" val="5477087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Hat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Scarf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464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89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250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481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357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97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954126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039652" y="1807340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02869" y="4607595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605713" y="475028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268416" y="1815418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50128" y="2167086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78892" y="2159795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93211" y="2525297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23863" y="2515477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93211" y="2884275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78892" y="2901579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71443" y="3298522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pink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13164" y="3272471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63473" y="3672581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pink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88225" y="3665094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819166" y="1828481"/>
            <a:ext cx="2377472" cy="724172"/>
          </a:xfrm>
          <a:prstGeom prst="rect">
            <a:avLst/>
          </a:pr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825567" y="2570049"/>
            <a:ext cx="2377472" cy="724172"/>
          </a:xfrm>
          <a:prstGeom prst="rect">
            <a:avLst/>
          </a:prstGeom>
          <a:solidFill>
            <a:srgbClr val="00840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819166" y="3313921"/>
            <a:ext cx="2377472" cy="724172"/>
          </a:xfrm>
          <a:prstGeom prst="rect">
            <a:avLst/>
          </a:prstGeom>
          <a:solidFill>
            <a:srgbClr val="E670A2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19166" y="4303946"/>
                <a:ext cx="2847703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6</a:t>
                </a:r>
              </a:p>
              <a:p>
                <a:r>
                  <a:rPr lang="en-GB" sz="2800" dirty="0"/>
                  <a:t>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6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166" y="4303946"/>
                <a:ext cx="2847703" cy="954107"/>
              </a:xfrm>
              <a:prstGeom prst="rect">
                <a:avLst/>
              </a:prstGeom>
              <a:blipFill>
                <a:blip r:embed="rId12"/>
                <a:stretch>
                  <a:fillRect l="-4497" t="-5732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7" grpId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512" y="365647"/>
            <a:ext cx="7500708" cy="64325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What if they have 4 hats and </a:t>
            </a:r>
          </a:p>
          <a:p>
            <a:r>
              <a:rPr lang="en-GB" sz="2800" dirty="0"/>
              <a:t>3 scarves to choose from?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How many different combinations could they use?</a:t>
            </a:r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D26C9DC-6C84-4534-819C-87380468B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416" y="2570464"/>
            <a:ext cx="2690056" cy="322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85D39A-C1DA-4511-A811-FE6349860C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35243">
            <a:off x="745635" y="1106077"/>
            <a:ext cx="1210901" cy="11383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A7B1625-699E-43FC-BB88-377B023B92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806" y="1483389"/>
            <a:ext cx="908120" cy="7684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08" y="1958563"/>
            <a:ext cx="1460029" cy="13159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407" y="2069278"/>
            <a:ext cx="1459404" cy="131538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887" b="97642" l="840" r="9705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53211" y="1229045"/>
            <a:ext cx="1001906" cy="892454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781810"/>
              </p:ext>
            </p:extLst>
          </p:nvPr>
        </p:nvGraphicFramePr>
        <p:xfrm>
          <a:off x="5641994" y="495757"/>
          <a:ext cx="2407920" cy="556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3960">
                  <a:extLst>
                    <a:ext uri="{9D8B030D-6E8A-4147-A177-3AD203B41FA5}">
                      <a16:colId xmlns:a16="http://schemas.microsoft.com/office/drawing/2014/main" val="109500548"/>
                    </a:ext>
                  </a:extLst>
                </a:gridCol>
                <a:gridCol w="1203960">
                  <a:extLst>
                    <a:ext uri="{9D8B030D-6E8A-4147-A177-3AD203B41FA5}">
                      <a16:colId xmlns:a16="http://schemas.microsoft.com/office/drawing/2014/main" val="5477087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Hat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Scarf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464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89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250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946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189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440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996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65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82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283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988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481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357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97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954126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875543" y="855503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02869" y="4607595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605713" y="475028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04307" y="863581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86019" y="1215249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14783" y="1207958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29102" y="1952285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59754" y="1942465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29102" y="2311263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114783" y="2328567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07334" y="3065148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pink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049055" y="3039097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99364" y="3439207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pink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124116" y="3431720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67694" y="867733"/>
            <a:ext cx="2377472" cy="1090830"/>
          </a:xfrm>
          <a:prstGeom prst="rect">
            <a:avLst/>
          </a:pr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667694" y="1969757"/>
            <a:ext cx="2377472" cy="1109507"/>
          </a:xfrm>
          <a:prstGeom prst="rect">
            <a:avLst/>
          </a:prstGeom>
          <a:solidFill>
            <a:srgbClr val="00840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657218" y="3125566"/>
            <a:ext cx="2377472" cy="1090348"/>
          </a:xfrm>
          <a:prstGeom prst="rect">
            <a:avLst/>
          </a:prstGeom>
          <a:solidFill>
            <a:srgbClr val="E670A2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520164" y="3232863"/>
                <a:ext cx="318029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12</a:t>
                </a:r>
              </a:p>
              <a:p>
                <a:r>
                  <a:rPr lang="en-GB" sz="2800" dirty="0"/>
                  <a:t>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12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164" y="3232863"/>
                <a:ext cx="3180291" cy="954107"/>
              </a:xfrm>
              <a:prstGeom prst="rect">
                <a:avLst/>
              </a:prstGeom>
              <a:blipFill>
                <a:blip r:embed="rId12"/>
                <a:stretch>
                  <a:fillRect l="-3831" t="-5732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887" b="97642" l="840" r="9705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08445" y="1311588"/>
            <a:ext cx="1001906" cy="892454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938" y="1995098"/>
            <a:ext cx="1459404" cy="1315384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5869221" y="1616238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88600" y="1591905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yellow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37524" y="2698460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09857" y="2711373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yellow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899363" y="3813266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pink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009856" y="3815804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yellow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044679" y="4181983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19740" y="4574606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005480" y="4958690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yellow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907334" y="4187325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grey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915305" y="4561384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916713" y="4940476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grey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637618" y="4229997"/>
            <a:ext cx="2377472" cy="1090348"/>
          </a:xfrm>
          <a:prstGeom prst="rect">
            <a:avLst/>
          </a:prstGeom>
          <a:solidFill>
            <a:schemeClr val="bg2">
              <a:lumMod val="50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588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7" grpId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1" grpId="0" animBg="1"/>
      <p:bldP spid="32" grpId="0" animBg="1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1 and 2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4468" y="4266024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17312" y="440871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7" name="Rectangle 6"/>
          <p:cNvSpPr/>
          <p:nvPr/>
        </p:nvSpPr>
        <p:spPr>
          <a:xfrm>
            <a:off x="667512" y="365647"/>
            <a:ext cx="7115346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Whitney is choosing a piece of fruit and a drink.</a:t>
            </a:r>
          </a:p>
          <a:p>
            <a:r>
              <a:rPr lang="en-GB" sz="2800" dirty="0"/>
              <a:t>How many different possible combinations </a:t>
            </a:r>
          </a:p>
          <a:p>
            <a:r>
              <a:rPr lang="en-GB" sz="2800" dirty="0"/>
              <a:t>are there?</a:t>
            </a:r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430" y="3033293"/>
            <a:ext cx="909141" cy="11330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007" y="2947987"/>
            <a:ext cx="1258661" cy="12088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274" y="2686146"/>
            <a:ext cx="1459606" cy="166518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92338" y="1189470"/>
            <a:ext cx="1033935" cy="15822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01422" y="1565410"/>
            <a:ext cx="992187" cy="12110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0074" y="1606106"/>
            <a:ext cx="1375243" cy="169592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43320" y="4686645"/>
                <a:ext cx="5822793" cy="21236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/>
                  <a:t>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8</a:t>
                </a:r>
              </a:p>
              <a:p>
                <a:r>
                  <a:rPr lang="en-GB" sz="2800" dirty="0"/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8</a:t>
                </a:r>
              </a:p>
              <a:p>
                <a:r>
                  <a:rPr lang="en-GB" sz="2800" dirty="0">
                    <a:solidFill>
                      <a:schemeClr val="accent1">
                        <a:lumMod val="75000"/>
                      </a:schemeClr>
                    </a:solidFill>
                  </a:rPr>
                  <a:t>There are 8 possible combinations. </a:t>
                </a:r>
              </a:p>
              <a:p>
                <a:endParaRPr lang="en-GB" sz="2400" dirty="0"/>
              </a:p>
              <a:p>
                <a:endParaRPr lang="en-GB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20" y="4686645"/>
                <a:ext cx="5822793" cy="2123658"/>
              </a:xfrm>
              <a:prstGeom prst="rect">
                <a:avLst/>
              </a:prstGeom>
              <a:blipFill>
                <a:blip r:embed="rId12"/>
                <a:stretch>
                  <a:fillRect l="-2199" t="-28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364" y="2843194"/>
            <a:ext cx="1305665" cy="14895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2.2|3.9|4|5.6|2.8|2.5|2.9|3.2|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9|2.2|6.1|4.3|1.5|2.3|0.9|14|0.9|1.3|1|8.7|1|1.3|0.6|3.5|2.8|2.1|4.1|6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5|6|2.1|0.9|5.1|0.5|1.8|0.9|2|0.7|7.7|2.4|0.4|0.4|0.3|0.2|1.6|0.4|0.3|0.2|0.4|0.3|1.3|0.5|0.2|0.3|0.3|0.3|3.5|1.4|1.5|1.6|8.7|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3.9|4.4|3.3|1.9|2.1|1.9|5.5|0.9|0.8|1.8|2.3|11.8|3.8|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4.7|6.1|7.1|3.2|5.8|2.4|4.3|7.4|8.5|14.3|6.8|3.4|3.6|3.6|11.6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schemas.microsoft.com/office/2006/metadata/properties"/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22d4c35-b548-4432-90ae-af4376e1c4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12363</TotalTime>
  <Words>427</Words>
  <Application>Microsoft Office PowerPoint</Application>
  <PresentationFormat>On-screen Show (4:3)</PresentationFormat>
  <Paragraphs>142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and 2 on the worksheet</vt:lpstr>
      <vt:lpstr>PowerPoint Presentation</vt:lpstr>
      <vt:lpstr>PowerPoint Presentation</vt:lpstr>
      <vt:lpstr>Have a go at the rest of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Philippa Hill</cp:lastModifiedBy>
  <cp:revision>222</cp:revision>
  <dcterms:created xsi:type="dcterms:W3CDTF">2019-07-05T11:02:13Z</dcterms:created>
  <dcterms:modified xsi:type="dcterms:W3CDTF">2022-03-17T18:39:15Z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