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B14D5-59BD-16CE-1876-FB49C6E1F4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9918A6-AB6C-A33D-7F64-4962F2F38D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50B11A-8595-F54E-C99C-081AE3F89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B90647-9E74-C558-BDBA-B799ECE64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BBF91-A546-F43F-E15D-5E7F11021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944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3868E-786C-100A-D256-EC8971F17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CE68C-37D4-95BF-404D-B504C6F065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D2347-16F0-5E2E-2782-AD3BB92C5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E1A92D-0017-B254-D3F0-4734572C9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354CA-0C45-F553-530B-DC294770B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123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F4CB4-54F1-A8F3-7874-F68C4CE10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F76675-9E80-CE4C-A16E-BF4A13810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53AD01-6D35-FC9B-E03B-80E50E82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AB74AA-A6DD-41DA-9511-A78784514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C59F52-F32F-BF17-D7AF-945EDCB22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914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CBEC0-EE8A-5448-CE4A-A3387B270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D10F8-9FFE-E1CA-7B9F-9A6414A1AB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FB5359-65D3-36AE-653E-EC5410496A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9882AC-76A9-3EE0-2BA4-40262836B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955392-EB3B-8A71-45CF-8D3E66209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609E34-4504-C564-05A6-1C733037D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648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3E0DE-7FE8-00F1-9B4C-298175AC1A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8C208B-73E5-6DFA-7B95-1120FA5A8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2BDD2B-0085-1B37-F5B6-87AC96ED3E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661EF4-5E66-B4E5-961B-93D2FFCD33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6EF829-D974-6081-C493-CDCB9934FA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2FB831-4BAC-9494-D04A-FDD4F6DD8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17CCB4-F0B1-A54D-B798-6C828B493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95FCF2-FD89-9F1F-4B21-CAAE5F4B5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592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8C56B-936A-6BF4-65FA-285654948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2E1D4-4A54-DF8B-8678-F618F8D6B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6C3C57-AE9C-A72B-F0D3-E378AE180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CA4E98-E786-D5A1-533D-C914E94E9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043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DC8FFD-2616-036C-5E4A-FC895E03B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6FF147-16B8-F4E5-14C9-24608FAB7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BD36FF-3989-CDE3-22EF-641344BF0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556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0091F-B4B4-443A-324B-5CB2ACB1C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D120C4-74AF-8909-D6DF-64F514EA3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65103A-785E-CB02-FD2B-700A238791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97F0FC-B2E5-D757-CEFA-19DB55D17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63CDAB-9A55-6337-1E7C-219FFEE1A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A991ED-A87D-4D9D-BC5E-0C4E823EF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15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99089-972B-D053-11FF-FED712ACD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E58753-5877-C792-CC2F-E9F2349C6E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D9EA6A-19C5-8D67-2764-6827E78473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7221F8-6EF3-6230-6790-615867CBD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E638DA-2A94-A464-4098-9C5F09A37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55BE36-C1C1-5048-D8A3-1004400C6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442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C3E90-5DF1-3D90-5094-2BBC4F8DC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B6344F-5373-8E55-336C-91D0817598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F8C024-8C99-38A7-4B17-EC1A7696E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A27E67-AEBE-1686-DD05-3BD9C688B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29796F-D716-7C3D-B3FD-15BECC973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924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FBAAC8-D962-316A-7814-FB3FE1DE58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82E372-450D-102F-1D5A-FDCD0D3B70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50979-9B4D-923E-1DA3-32BD15632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BA1E91-B0C6-E813-788C-F539E294F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F10D58-8073-8B27-0D8E-50DB7480F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733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612953-408E-A0BD-02EC-32F1A8E74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B7CC9D-7B97-9FED-76D0-2A8CD0B511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FAD1DC-B49C-1CC5-FAB3-AD33AB7A3B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C03D1-AA91-3A44-999D-C1E5F24FC18A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9BC445-725C-3BDA-E0ED-38E072FF7A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70844-55BA-5056-B7BB-7452E08449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08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72471"/>
              </p:ext>
            </p:extLst>
          </p:nvPr>
        </p:nvGraphicFramePr>
        <p:xfrm>
          <a:off x="74482" y="399901"/>
          <a:ext cx="12043036" cy="574431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17590">
                  <a:extLst>
                    <a:ext uri="{9D8B030D-6E8A-4147-A177-3AD203B41FA5}">
                      <a16:colId xmlns:a16="http://schemas.microsoft.com/office/drawing/2014/main" val="2445505610"/>
                    </a:ext>
                  </a:extLst>
                </a:gridCol>
                <a:gridCol w="1014244">
                  <a:extLst>
                    <a:ext uri="{9D8B030D-6E8A-4147-A177-3AD203B41FA5}">
                      <a16:colId xmlns:a16="http://schemas.microsoft.com/office/drawing/2014/main" val="3827939123"/>
                    </a:ext>
                  </a:extLst>
                </a:gridCol>
                <a:gridCol w="1973179">
                  <a:extLst>
                    <a:ext uri="{9D8B030D-6E8A-4147-A177-3AD203B41FA5}">
                      <a16:colId xmlns:a16="http://schemas.microsoft.com/office/drawing/2014/main" val="2426984611"/>
                    </a:ext>
                  </a:extLst>
                </a:gridCol>
                <a:gridCol w="2358190">
                  <a:extLst>
                    <a:ext uri="{9D8B030D-6E8A-4147-A177-3AD203B41FA5}">
                      <a16:colId xmlns:a16="http://schemas.microsoft.com/office/drawing/2014/main" val="4136909060"/>
                    </a:ext>
                  </a:extLst>
                </a:gridCol>
                <a:gridCol w="2370221">
                  <a:extLst>
                    <a:ext uri="{9D8B030D-6E8A-4147-A177-3AD203B41FA5}">
                      <a16:colId xmlns:a16="http://schemas.microsoft.com/office/drawing/2014/main" val="114928152"/>
                    </a:ext>
                  </a:extLst>
                </a:gridCol>
                <a:gridCol w="3009612">
                  <a:extLst>
                    <a:ext uri="{9D8B030D-6E8A-4147-A177-3AD203B41FA5}">
                      <a16:colId xmlns:a16="http://schemas.microsoft.com/office/drawing/2014/main" val="53540026"/>
                    </a:ext>
                  </a:extLst>
                </a:gridCol>
              </a:tblGrid>
              <a:tr h="313418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i="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Marvellous Me</a:t>
                      </a:r>
                      <a:endParaRPr lang="en-GB" sz="1600" b="1" i="0" kern="12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1" i="0" kern="1200" dirty="0">
                        <a:solidFill>
                          <a:srgbClr val="FF0000"/>
                        </a:solidFill>
                        <a:effectLst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3"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Key Knowledge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 know who is in my family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 know how I have changed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 can talk about what happened yesterday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 am aware of self-care (toileting) needs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 can talk about my 5 senses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 can move to music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 am beginning to join in with songs, rhymes and stories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 play parallel with other child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5685835"/>
                  </a:ext>
                </a:extLst>
              </a:tr>
              <a:tr h="182903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Talk for Writing: The Little Red Hen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1" i="0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03046"/>
                  </a:ext>
                </a:extLst>
              </a:tr>
              <a:tr h="11010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Seasonal focus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New beginnings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Harvest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Century Gothic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Supporting Texts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The lion inside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The five senses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Super duper you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You choose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The roar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Family and me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Picture books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i="0" u="sng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Key Knowledge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 celebrate Bonfire Night With sparklers and fireworks.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 have to be careful and keep our safe around fire, fireworks and sparklers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 wear poppies on Remembrance Day to Remember the soldiers.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Diwali is a festival of light celebrated by Hindus.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are lots of different Celebrations and festivals.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People often give and receive cards or presents for celebrations.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People often eat special food and wear special clothes when they celebrate.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At Christmas we may decorate a tree and put up other decorations.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Winter is a season.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cold in winter and we need to wear clothes such as hats, gloves, scarfs</a:t>
                      </a:r>
                      <a:b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</a:br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the story of the Nativity, Joseph and Mary have a baby called Jesus.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They are visited by special people and some of them give Jesus gifts. </a:t>
                      </a:r>
                      <a:endParaRPr lang="en-US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2242509"/>
                  </a:ext>
                </a:extLst>
              </a:tr>
              <a:tr h="8674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u="sng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Role play areas and the intent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u="none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Home corner enhanced with babies, food, kitchen items etc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u="sng" dirty="0">
                          <a:solidFill>
                            <a:schemeClr val="bg1"/>
                          </a:solidFill>
                          <a:latin typeface="Century Gothic"/>
                        </a:rPr>
                        <a:t>Vocab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u="none" dirty="0">
                          <a:solidFill>
                            <a:schemeClr val="bg1"/>
                          </a:solidFill>
                          <a:latin typeface="Century Gothic"/>
                        </a:rPr>
                        <a:t>Mummy, daddy, baby, family, sister, brother etc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u="none" dirty="0">
                          <a:solidFill>
                            <a:schemeClr val="bg1"/>
                          </a:solidFill>
                          <a:latin typeface="Century Gothic"/>
                        </a:rPr>
                        <a:t>Kitchen, cooking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u="sng" dirty="0">
                          <a:solidFill>
                            <a:schemeClr val="bg1"/>
                          </a:solidFill>
                          <a:latin typeface="Century Gothic"/>
                        </a:rPr>
                        <a:t>Extended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u="none" dirty="0">
                          <a:solidFill>
                            <a:schemeClr val="bg1"/>
                          </a:solidFill>
                          <a:latin typeface="Century Gothic"/>
                        </a:rPr>
                        <a:t>Sibling, cousins, preparing, heat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b="1" u="sng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Topic specific vocabulary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b="0" u="none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Bread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b="0" u="none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Wheat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b="0" u="none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Hen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800" b="0" u="none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u="sng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Extended topic specific vocabulary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Intolerant </a:t>
                      </a:r>
                      <a:endParaRPr lang="en-GB" sz="800" b="0" i="0" u="none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 u="sng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Enrichment</a:t>
                      </a:r>
                    </a:p>
                    <a:p>
                      <a:r>
                        <a:rPr lang="en-GB" sz="800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 Harvest festival</a:t>
                      </a:r>
                      <a:endParaRPr lang="en-US" sz="800" b="1" u="sng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6712607"/>
                  </a:ext>
                </a:extLst>
              </a:tr>
              <a:tr h="917654">
                <a:tc gridSpan="2">
                  <a:txBody>
                    <a:bodyPr/>
                    <a:lstStyle/>
                    <a:p>
                      <a:r>
                        <a:rPr lang="en-GB" sz="7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Communication and language </a:t>
                      </a:r>
                    </a:p>
                    <a:p>
                      <a:r>
                        <a:rPr lang="en-GB" sz="700" b="1" u="none" kern="120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Speaking</a:t>
                      </a:r>
                      <a:r>
                        <a:rPr lang="en-GB" sz="700" b="1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Add 's' to words to show there is more than one of something. For example, 'shoe' becomes 'shoes'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Use the names of familiar and unfamiliar  objects correctly.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Answer questions about themselves.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Personal,</a:t>
                      </a:r>
                      <a:r>
                        <a:rPr lang="en-GB" sz="800" b="1" u="sng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 social, Emotional Development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u="sng" baseline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. </a:t>
                      </a:r>
                      <a:endParaRPr lang="en-GB" sz="800" u="sng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b="1" u="sng" dirty="0">
                        <a:effectLst/>
                        <a:latin typeface="Century Gothic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Repeat pure sounds and use them within 2-3 word sentences.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Use facial expressions and actions to convey point of view.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Approach another child to talk to.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Talk to other children when engaged in a similar theme.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7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 dirty="0">
                          <a:effectLst/>
                          <a:latin typeface="Century Gothic" panose="020B0502020202020204" pitchFamily="34" charset="0"/>
                        </a:rPr>
                        <a:t>Listening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</a:pPr>
                      <a:r>
                        <a:rPr lang="en-GB" sz="700" dirty="0">
                          <a:effectLst/>
                          <a:latin typeface="Century Gothic" panose="020B0502020202020204" pitchFamily="34" charset="0"/>
                        </a:rPr>
                        <a:t>Sit and listen to a short story.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</a:pPr>
                      <a:r>
                        <a:rPr lang="en-GB" sz="700" dirty="0">
                          <a:effectLst/>
                          <a:latin typeface="Century Gothic" panose="020B0502020202020204" pitchFamily="34" charset="0"/>
                        </a:rPr>
                        <a:t>Focus on one task at a time and will stop when asked.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</a:pPr>
                      <a:r>
                        <a:rPr lang="en-GB" sz="700" dirty="0">
                          <a:effectLst/>
                          <a:latin typeface="Century Gothic" panose="020B0502020202020204" pitchFamily="34" charset="0"/>
                        </a:rPr>
                        <a:t>Follow a simple instruction with gestures/images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</a:pPr>
                      <a:r>
                        <a:rPr lang="en-GB" sz="700" dirty="0">
                          <a:effectLst/>
                          <a:latin typeface="Century Gothic" panose="020B0502020202020204" pitchFamily="34" charset="0"/>
                        </a:rPr>
                        <a:t>Follow and join in with simple rhymes.</a:t>
                      </a:r>
                    </a:p>
                    <a:p>
                      <a:endParaRPr lang="en-GB" sz="6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Personal,</a:t>
                      </a:r>
                      <a:r>
                        <a:rPr lang="en-GB" sz="700" b="1" u="sng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 social, Emotional Development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Managing self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Explore and choose resources that they want to play with (with support).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Give examples of healthy and unhealthy habits and why it is important (e.g. handwashing/toothbrushing)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Say when they need the toilet or needs to be changed.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Personal,</a:t>
                      </a:r>
                      <a:r>
                        <a:rPr lang="en-GB" sz="700" b="1" u="sng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 social, Emotional Development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baseline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Self-regulation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Say what class they are in and follow rules and routines with support.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Respond to their peers and familiar adults (with some adult support).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Identify and name own emotions and say no or stop as needed.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Personal,</a:t>
                      </a:r>
                      <a:r>
                        <a:rPr lang="en-GB" sz="700" b="1" u="sng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 social, Emotional Development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baseline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Building relationships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Play with one class mate (parallel) interacting with facial expressions and gestures.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Identify when they are feeling happy or sad and communicate this with another person (e.g. STOP I don’t like it)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5029697"/>
                  </a:ext>
                </a:extLst>
              </a:tr>
              <a:tr h="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Story, listen, stop, rhyme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b="1">
                        <a:effectLst/>
                        <a:latin typeface="Century Gothic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Wash, brush, hands, teeth, toilet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Saplings, nursery, no, stop, happy, sad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0225415"/>
                  </a:ext>
                </a:extLst>
              </a:tr>
              <a:tr h="1563815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Physical Development: Gross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use paintbrushes/rollers and make large marks through movements 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latin typeface="Century Gothic"/>
                        </a:rPr>
                        <a:t>eg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 waving shapes (crossing midline) using large movements from the shoulder.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Refer to progression in physical 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latin typeface="Century Gothic"/>
                        </a:rPr>
                        <a:t>dvt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 doc LINK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Use alternate feet when climbing stairs (using bannister as a support)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Curriculum is developed through equipment development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explore different ways of moving (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latin typeface="Century Gothic"/>
                        </a:rPr>
                        <a:t>eg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 marching, tip toes) and travelling at a steady pace.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copy movements demonstrated by an adult (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latin typeface="Century Gothic"/>
                        </a:rPr>
                        <a:t>eg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 moving both arms at the same time).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navigate large obstacle/people without colliding (may need adult support)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get up from the floor and stand still on two legs. To bend over to pick up an item without falling over.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get up from the floor and stand in one place 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throw a ball/beanbag to a space.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sit on a balance bike and begin to move with adult guidance.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u="sng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7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Physical Development: Fine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eat independently and beginning to use a fork effectively.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use whole hand (tweezer) scissors to make snips in paper (may not be showing a hand preference yet)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select and hold mark making equipment to make marks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use whole hand to move items from one area to another (guided by sight 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 puzzle pieces) and use pincer grip to move one object at a time (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 buttons, pom poms)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Will put arms in to coat with adult support and lift up own hood.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80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276220"/>
                  </a:ext>
                </a:extLst>
              </a:tr>
              <a:tr h="163960">
                <a:tc gridSpan="4">
                  <a:txBody>
                    <a:bodyPr/>
                    <a:lstStyle/>
                    <a:p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Steps, bend, throw, ball, balance, bike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>
                        <a:solidFill>
                          <a:schemeClr val="bg1"/>
                        </a:solidFill>
                        <a:latin typeface="Century Gothic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rgbClr val="7030A0"/>
                        </a:solidFill>
                        <a:latin typeface="Century Gothic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Fork, scissors, snips, make marks, coat, hood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700" b="1">
                        <a:solidFill>
                          <a:schemeClr val="bg1"/>
                        </a:solidFill>
                        <a:effectLst/>
                        <a:latin typeface="Century Gothic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7778147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61737" y="30569"/>
            <a:ext cx="11105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Curriculum Overview 2022-23 Saplings Autumn 1</a:t>
            </a:r>
            <a:r>
              <a:rPr lang="en-GB" dirty="0">
                <a:latin typeface="Century Gothic" panose="020B0502020202020204" pitchFamily="34" charset="0"/>
              </a:rPr>
              <a:t>– Prime Areas of development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F99A718-06EA-42F1-BDB0-AB056F774D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1958" y="109696"/>
            <a:ext cx="697485" cy="21107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9F8F88-C8A4-4276-901F-A1B9F257CF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3505" y="1196271"/>
            <a:ext cx="328613" cy="4420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28BD833-4063-4400-BFBC-EB80607CA9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1003" y="1196271"/>
            <a:ext cx="346384" cy="4420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097DF0-AF77-4200-BCD4-A3A833E030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7387" y="1179659"/>
            <a:ext cx="328613" cy="4586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5FF525-A1F9-4960-B104-BD30A2037B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4892" y="1638299"/>
            <a:ext cx="391434" cy="4420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34A878-4C69-4DEF-B9F2-4ED9596D65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55211" y="1638299"/>
            <a:ext cx="473378" cy="4420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B35A40D-8DFF-4E30-9C72-C5C1EFFF3E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98456" y="1656357"/>
            <a:ext cx="395087" cy="405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2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AC2B7552-7247-4B28-9D47-0BCD4FB434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950942"/>
              </p:ext>
            </p:extLst>
          </p:nvPr>
        </p:nvGraphicFramePr>
        <p:xfrm>
          <a:off x="74482" y="399901"/>
          <a:ext cx="12043036" cy="565583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31601">
                  <a:extLst>
                    <a:ext uri="{9D8B030D-6E8A-4147-A177-3AD203B41FA5}">
                      <a16:colId xmlns:a16="http://schemas.microsoft.com/office/drawing/2014/main" val="2445505610"/>
                    </a:ext>
                  </a:extLst>
                </a:gridCol>
                <a:gridCol w="576370">
                  <a:extLst>
                    <a:ext uri="{9D8B030D-6E8A-4147-A177-3AD203B41FA5}">
                      <a16:colId xmlns:a16="http://schemas.microsoft.com/office/drawing/2014/main" val="1570064448"/>
                    </a:ext>
                  </a:extLst>
                </a:gridCol>
                <a:gridCol w="2755231">
                  <a:extLst>
                    <a:ext uri="{9D8B030D-6E8A-4147-A177-3AD203B41FA5}">
                      <a16:colId xmlns:a16="http://schemas.microsoft.com/office/drawing/2014/main" val="4136909060"/>
                    </a:ext>
                  </a:extLst>
                </a:gridCol>
                <a:gridCol w="1515979">
                  <a:extLst>
                    <a:ext uri="{9D8B030D-6E8A-4147-A177-3AD203B41FA5}">
                      <a16:colId xmlns:a16="http://schemas.microsoft.com/office/drawing/2014/main" val="114928152"/>
                    </a:ext>
                  </a:extLst>
                </a:gridCol>
                <a:gridCol w="1173938">
                  <a:extLst>
                    <a:ext uri="{9D8B030D-6E8A-4147-A177-3AD203B41FA5}">
                      <a16:colId xmlns:a16="http://schemas.microsoft.com/office/drawing/2014/main" val="2701773151"/>
                    </a:ext>
                  </a:extLst>
                </a:gridCol>
                <a:gridCol w="2689917">
                  <a:extLst>
                    <a:ext uri="{9D8B030D-6E8A-4147-A177-3AD203B41FA5}">
                      <a16:colId xmlns:a16="http://schemas.microsoft.com/office/drawing/2014/main" val="3119013448"/>
                    </a:ext>
                  </a:extLst>
                </a:gridCol>
              </a:tblGrid>
              <a:tr h="579120">
                <a:tc rowSpan="3" gridSpan="2">
                  <a:txBody>
                    <a:bodyPr/>
                    <a:lstStyle/>
                    <a:p>
                      <a:r>
                        <a:rPr lang="en-GB" sz="700" b="0" u="sng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Literacy- Reading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Identify rhyming words.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Say an object that begins with a sound (I spy)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Handle books carefully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Look at books with a familiar adult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Look at pictures from favourite books and talk about what they notice.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Identify print in books and the environment.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sng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Maths- Number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Identify when they see 1 item (no matter the placing)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Say number names to 6 in order.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Count 1 item whilst touching 1 object and be able to represent it with objects or fingers.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Mark make to represent amounts.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Use the word ‘more than’ when discussing quantities in play or routines.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Represent 1 with objects or fingers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 u="sng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Maths- Measure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Talk about familiar events in their normal day.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Use language related to size and weight.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lang="en-GB" sz="700" b="0" u="none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29697"/>
                  </a:ext>
                </a:extLst>
              </a:tr>
              <a:tr h="38862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Lunch, home time, breakfast, morning and afternoon, big, small, heavy, light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943226"/>
                  </a:ext>
                </a:extLst>
              </a:tr>
              <a:tr h="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700" b="1" u="sng" dirty="0">
                          <a:effectLst/>
                          <a:latin typeface="Century Gothic" panose="020B0502020202020204" pitchFamily="34" charset="0"/>
                        </a:rPr>
                        <a:t>Maths- Shape and space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0" u="none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Explore and make arrangements with shapes, combining them to make new shapes.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 Use positional language and gestures in their play.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endParaRPr lang="en-GB" sz="700" b="1" u="sng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338514"/>
                  </a:ext>
                </a:extLst>
              </a:tr>
              <a:tr h="481263">
                <a:tc rowSpan="2" grid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1" u="sng" dirty="0">
                          <a:effectLst/>
                          <a:latin typeface="Century Gothic" panose="020B0502020202020204" pitchFamily="34" charset="0"/>
                        </a:rPr>
                        <a:t>Literacy- Writing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Explore and use different mark making equipment.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Teach the movements up and down, forward and backward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To explore and use different chunky mark making equipment (any direction)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One, two, three, four, five and six, fingers, more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3038903"/>
                  </a:ext>
                </a:extLst>
              </a:tr>
              <a:tr h="385587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 u="sng" dirty="0">
                          <a:effectLst/>
                          <a:latin typeface="Century Gothic" panose="020B0502020202020204" pitchFamily="34" charset="0"/>
                        </a:rPr>
                        <a:t>Maths- Numerical patterns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Recognise and talk about patterns (e.g. in clothing / print)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692307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Rhyme, </a:t>
                      </a:r>
                      <a:r>
                        <a:rPr lang="en-US" sz="7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ispy</a:t>
                      </a: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, books, pictures, mark making, up, down, forwards, backwards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Pattern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entury Gothic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rgbClr val="7030A0"/>
                        </a:solidFill>
                        <a:latin typeface="Century Gothic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Circle, shape, up, down, forwards and backwards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0225415"/>
                  </a:ext>
                </a:extLst>
              </a:tr>
              <a:tr h="1612809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Understanding the world- History and Geography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talk about their life in the present  (e.g. family).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Have a growing understanding of ‘yesterday’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be able to distinguish between now and next (linked to the school day)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know the different types of weather: sun / rain / cold / wind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know where they live and use words to describe it (e.g. busy quiet, shops, road)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Topic Specific Vocabulary &amp; Knowledge- see knowledge organisers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Understanding the World- Science, RE and Computing</a:t>
                      </a:r>
                      <a:endParaRPr lang="en-GB" sz="7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use all their senses for hands-on exploration of their environment and different materials saying what they notice.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name things they observe in their natural environment (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e.g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 tree, flower, insects)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push, pull, stretch, squeeze materials through play 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doh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, magnets, water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name people in their family and talk about occasions at home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notice how they are the same and different from their classmates.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act out different (familiar) roles in the role play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explore and make things work by pressing buttons.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Topic Specific Vocabulary &amp; Knowledge- see knowledge organisers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Expressive Art and Design- Art/DT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intentionally make marks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create closed lines in their drawing and then use those shapes to represent objects.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name and match colours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have a clear understanding of what they want to do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use glue to join things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handle different textures, food, materials and say what they feel/taste like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Topic Specific Vocabulary &amp; Knowledge- see knowledge organisers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Expressive Art and Design- Music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join in with nursery/number rhymes and copy actions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listen (with increased attention) to sounds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explore instruments and the sounds they make.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Topic Specific Vocabulary &amp; Knowledge- see knowledge organisers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276220"/>
                  </a:ext>
                </a:extLst>
              </a:tr>
              <a:tr h="215991"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800" b="1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800" b="1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Make marks, circles, colours, glue, plan, feel, taste, look, sound, smell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Rhyme, song, sing, sound, instrument, hear, listen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072252"/>
                  </a:ext>
                </a:extLst>
              </a:tr>
              <a:tr h="13970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Century Gothic"/>
                          <a:cs typeface="Times New Roman"/>
                        </a:rPr>
                        <a:t>Family, mum, dad, brother, sister, grandparent, etc, yesterday, now, next, sun, rain, cloudy, hot, cold, snow, busy, quiet, road, church, school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Century Gothic"/>
                          <a:cs typeface="Times New Roman"/>
                        </a:rPr>
                        <a:t>Senses, touch, taste, see, hear, smell, tree, flower, etc, push, pull, stretch, squeeze, family, mum, dad etc, same, different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Expressive Art and Design- Dance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Can show like/dislike something through facial expressions or gestures.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move freely to music.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Expressive Art and Design- Pretend play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participate in pretend play (with support)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explore small world resources using gesture and movement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3241648"/>
                  </a:ext>
                </a:extLst>
              </a:tr>
              <a:tr h="76828">
                <a:tc vMerge="1">
                  <a:txBody>
                    <a:bodyPr/>
                    <a:lstStyle/>
                    <a:p>
                      <a:endParaRPr lang="en-US" sz="80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US" sz="70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rgbClr val="7030A0"/>
                        </a:solidFill>
                        <a:latin typeface="Century Gothic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Like/dislike, music, dance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Family, mum, dad, </a:t>
                      </a:r>
                      <a:r>
                        <a:rPr lang="en-US" sz="7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etc</a:t>
                      </a:r>
                      <a:endParaRPr lang="en-US" sz="7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7778147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EC71577C-FEC1-4274-B3B1-385888537C6E}"/>
              </a:ext>
            </a:extLst>
          </p:cNvPr>
          <p:cNvSpPr txBox="1"/>
          <p:nvPr/>
        </p:nvSpPr>
        <p:spPr>
          <a:xfrm>
            <a:off x="661737" y="30569"/>
            <a:ext cx="11105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Curriculum Overview 2022-23 Saplings Autumn 1</a:t>
            </a:r>
            <a:r>
              <a:rPr lang="en-GB" dirty="0">
                <a:latin typeface="Century Gothic" panose="020B0502020202020204" pitchFamily="34" charset="0"/>
              </a:rPr>
              <a:t>– Specific Areas of development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066732F-E7DD-43C4-8BF5-0F3CA01E28D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174" y="109696"/>
            <a:ext cx="697485" cy="21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3797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1536</Words>
  <Application>Microsoft Office PowerPoint</Application>
  <PresentationFormat>Widescreen</PresentationFormat>
  <Paragraphs>165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Greet</dc:creator>
  <cp:lastModifiedBy>Cheryl Palmer</cp:lastModifiedBy>
  <cp:revision>87</cp:revision>
  <dcterms:created xsi:type="dcterms:W3CDTF">2022-11-24T09:56:56Z</dcterms:created>
  <dcterms:modified xsi:type="dcterms:W3CDTF">2023-09-15T13:37:38Z</dcterms:modified>
</cp:coreProperties>
</file>