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4" r:id="rId2"/>
    <p:sldId id="265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2B14D5-59BD-16CE-1876-FB49C6E1F4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F9918A6-AB6C-A33D-7F64-4962F2F38D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50B11A-8595-F54E-C99C-081AE3F894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C03D1-AA91-3A44-999D-C1E5F24FC18A}" type="datetimeFigureOut">
              <a:rPr lang="en-US" smtClean="0"/>
              <a:t>5/12/2023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B90647-9E74-C558-BDBA-B799ECE642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FBBF91-A546-F43F-E15D-5E7F110219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242AF-9FFE-BA41-9024-C21C636557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19444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53868E-786C-100A-D256-EC8971F175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FCE68C-37D4-95BF-404D-B504C6F065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2D2347-16F0-5E2E-2782-AD3BB92C5A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C03D1-AA91-3A44-999D-C1E5F24FC18A}" type="datetimeFigureOut">
              <a:rPr lang="en-US" smtClean="0"/>
              <a:t>5/12/2023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E1A92D-0017-B254-D3F0-4734572C90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4354CA-0C45-F553-530B-DC294770BE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242AF-9FFE-BA41-9024-C21C636557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9123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7F4CB4-54F1-A8F3-7874-F68C4CE106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F76675-9E80-CE4C-A16E-BF4A138109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53AD01-6D35-FC9B-E03B-80E50E821A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C03D1-AA91-3A44-999D-C1E5F24FC18A}" type="datetimeFigureOut">
              <a:rPr lang="en-US" smtClean="0"/>
              <a:t>5/12/2023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AB74AA-A6DD-41DA-9511-A78784514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C59F52-F32F-BF17-D7AF-945EDCB22A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242AF-9FFE-BA41-9024-C21C636557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59146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FCBEC0-EE8A-5448-CE4A-A3387B2700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FD10F8-9FFE-E1CA-7B9F-9A6414A1ABC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FB5359-65D3-36AE-653E-EC5410496A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9882AC-76A9-3EE0-2BA4-40262836B2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C03D1-AA91-3A44-999D-C1E5F24FC18A}" type="datetimeFigureOut">
              <a:rPr lang="en-US" smtClean="0"/>
              <a:t>5/12/2023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955392-EB3B-8A71-45CF-8D3E66209E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609E34-4504-C564-05A6-1C733037DC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242AF-9FFE-BA41-9024-C21C636557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26485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63E0DE-7FE8-00F1-9B4C-298175AC1A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8C208B-73E5-6DFA-7B95-1120FA5A87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2BDD2B-0085-1B37-F5B6-87AC96ED3E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8661EF4-5E66-B4E5-961B-93D2FFCD335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B6EF829-D974-6081-C493-CDCB9934FA1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C2FB831-4BAC-9494-D04A-FDD4F6DD89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C03D1-AA91-3A44-999D-C1E5F24FC18A}" type="datetimeFigureOut">
              <a:rPr lang="en-US" smtClean="0"/>
              <a:t>5/12/2023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417CCB4-F0B1-A54D-B798-6C828B493C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F95FCF2-FD89-9F1F-4B21-CAAE5F4B5A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242AF-9FFE-BA41-9024-C21C636557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45929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E8C56B-936A-6BF4-65FA-285654948C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3B2E1D4-4A54-DF8B-8678-F618F8D6B2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C03D1-AA91-3A44-999D-C1E5F24FC18A}" type="datetimeFigureOut">
              <a:rPr lang="en-US" smtClean="0"/>
              <a:t>5/12/2023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E6C3C57-AE9C-A72B-F0D3-E378AE1804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1CA4E98-E786-D5A1-533D-C914E94E9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242AF-9FFE-BA41-9024-C21C636557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70438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EDC8FFD-2616-036C-5E4A-FC895E03B0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C03D1-AA91-3A44-999D-C1E5F24FC18A}" type="datetimeFigureOut">
              <a:rPr lang="en-US" smtClean="0"/>
              <a:t>5/12/2023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F6FF147-16B8-F4E5-14C9-24608FAB7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BD36FF-3989-CDE3-22EF-641344BF07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242AF-9FFE-BA41-9024-C21C636557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95561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B0091F-B4B4-443A-324B-5CB2ACB1CB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D120C4-74AF-8909-D6DF-64F514EA3C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65103A-785E-CB02-FD2B-700A238791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97F0FC-B2E5-D757-CEFA-19DB55D17A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C03D1-AA91-3A44-999D-C1E5F24FC18A}" type="datetimeFigureOut">
              <a:rPr lang="en-US" smtClean="0"/>
              <a:t>5/12/2023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63CDAB-9A55-6337-1E7C-219FFEE1AF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A991ED-A87D-4D9D-BC5E-0C4E823EF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242AF-9FFE-BA41-9024-C21C636557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1158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D99089-972B-D053-11FF-FED712ACD4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6E58753-5877-C792-CC2F-E9F2349C6E0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D9EA6A-19C5-8D67-2764-6827E78473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A7221F8-6EF3-6230-6790-615867CBDD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C03D1-AA91-3A44-999D-C1E5F24FC18A}" type="datetimeFigureOut">
              <a:rPr lang="en-US" smtClean="0"/>
              <a:t>5/12/2023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E638DA-2A94-A464-4098-9C5F09A37B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55BE36-C1C1-5048-D8A3-1004400C6C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242AF-9FFE-BA41-9024-C21C636557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54422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9C3E90-5DF1-3D90-5094-2BBC4F8DC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B6344F-5373-8E55-336C-91D0817598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F8C024-8C99-38A7-4B17-EC1A7696EA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C03D1-AA91-3A44-999D-C1E5F24FC18A}" type="datetimeFigureOut">
              <a:rPr lang="en-US" smtClean="0"/>
              <a:t>5/12/2023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A27E67-AEBE-1686-DD05-3BD9C688BE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29796F-D716-7C3D-B3FD-15BECC973B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242AF-9FFE-BA41-9024-C21C636557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49241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DFBAAC8-D962-316A-7814-FB3FE1DE589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582E372-450D-102F-1D5A-FDCD0D3B70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E50979-9B4D-923E-1DA3-32BD156324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C03D1-AA91-3A44-999D-C1E5F24FC18A}" type="datetimeFigureOut">
              <a:rPr lang="en-US" smtClean="0"/>
              <a:t>5/12/2023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BA1E91-B0C6-E813-788C-F539E294F3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F10D58-8073-8B27-0D8E-50DB7480F6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242AF-9FFE-BA41-9024-C21C636557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9733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9612953-408E-A0BD-02EC-32F1A8E74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B7CC9D-7B97-9FED-76D0-2A8CD0B511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FAD1DC-B49C-1CC5-FAB3-AD33AB7A3B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AC03D1-AA91-3A44-999D-C1E5F24FC18A}" type="datetimeFigureOut">
              <a:rPr lang="en-US" smtClean="0"/>
              <a:t>5/12/2023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9BC445-725C-3BDA-E0ED-38E072FF7A9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670844-55BA-5056-B7BB-7452E08449D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242AF-9FFE-BA41-9024-C21C636557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1085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2124411"/>
              </p:ext>
            </p:extLst>
          </p:nvPr>
        </p:nvGraphicFramePr>
        <p:xfrm>
          <a:off x="74482" y="399901"/>
          <a:ext cx="12043036" cy="6714661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317590">
                  <a:extLst>
                    <a:ext uri="{9D8B030D-6E8A-4147-A177-3AD203B41FA5}">
                      <a16:colId xmlns:a16="http://schemas.microsoft.com/office/drawing/2014/main" val="2445505610"/>
                    </a:ext>
                  </a:extLst>
                </a:gridCol>
                <a:gridCol w="1014244">
                  <a:extLst>
                    <a:ext uri="{9D8B030D-6E8A-4147-A177-3AD203B41FA5}">
                      <a16:colId xmlns:a16="http://schemas.microsoft.com/office/drawing/2014/main" val="3827939123"/>
                    </a:ext>
                  </a:extLst>
                </a:gridCol>
                <a:gridCol w="1293814">
                  <a:extLst>
                    <a:ext uri="{9D8B030D-6E8A-4147-A177-3AD203B41FA5}">
                      <a16:colId xmlns:a16="http://schemas.microsoft.com/office/drawing/2014/main" val="2426984611"/>
                    </a:ext>
                  </a:extLst>
                </a:gridCol>
                <a:gridCol w="3037555">
                  <a:extLst>
                    <a:ext uri="{9D8B030D-6E8A-4147-A177-3AD203B41FA5}">
                      <a16:colId xmlns:a16="http://schemas.microsoft.com/office/drawing/2014/main" val="4136909060"/>
                    </a:ext>
                  </a:extLst>
                </a:gridCol>
                <a:gridCol w="2370221">
                  <a:extLst>
                    <a:ext uri="{9D8B030D-6E8A-4147-A177-3AD203B41FA5}">
                      <a16:colId xmlns:a16="http://schemas.microsoft.com/office/drawing/2014/main" val="114928152"/>
                    </a:ext>
                  </a:extLst>
                </a:gridCol>
                <a:gridCol w="3009612">
                  <a:extLst>
                    <a:ext uri="{9D8B030D-6E8A-4147-A177-3AD203B41FA5}">
                      <a16:colId xmlns:a16="http://schemas.microsoft.com/office/drawing/2014/main" val="53540026"/>
                    </a:ext>
                  </a:extLst>
                </a:gridCol>
              </a:tblGrid>
              <a:tr h="313418">
                <a:tc gridSpan="4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i="0" kern="12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Celebrations</a:t>
                      </a:r>
                      <a:endParaRPr lang="en-GB" sz="1600" b="1" i="0" kern="12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b="1" i="0" kern="1200" dirty="0">
                        <a:solidFill>
                          <a:srgbClr val="FF0000"/>
                        </a:solidFill>
                        <a:effectLst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rowSpan="3"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1" i="0" u="none" kern="1200" dirty="0">
                          <a:solidFill>
                            <a:schemeClr val="dk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Key Knowledge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0" i="0" u="none" kern="1200" dirty="0">
                          <a:solidFill>
                            <a:schemeClr val="dk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There are lots of different Celebrations and festivals. Bonfire night, remembrance, Christmas.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0" i="0" u="none" kern="1200" dirty="0">
                          <a:solidFill>
                            <a:schemeClr val="dk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We have to be careful and keep ourselves safe around fire, fireworks and sparklers which change when lit.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0" i="0" u="none" kern="1200" dirty="0">
                          <a:solidFill>
                            <a:schemeClr val="dk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We wear poppies on Remembrance Day to remember the soldiers from the past and present.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0" i="0" u="none" kern="1200" dirty="0">
                          <a:solidFill>
                            <a:schemeClr val="dk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Poppies grew in field of mud and offered hope for others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0" i="0" u="none" kern="1200" dirty="0">
                          <a:solidFill>
                            <a:schemeClr val="dk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There are 4 seasons. It is now Winter,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0" i="0" u="none" kern="1200" dirty="0">
                          <a:solidFill>
                            <a:schemeClr val="dk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It is cold in winter. Water can change and freeze into ice.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0" i="0" u="none" kern="1200" dirty="0">
                          <a:solidFill>
                            <a:schemeClr val="dk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In winter it can rain, snow, be frosty. The nights are longer than the days.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0" i="0" u="none" kern="1200" dirty="0">
                          <a:solidFill>
                            <a:schemeClr val="dk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Not many things grow in the winter due to the weather.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0" i="0" u="none" kern="1200" dirty="0">
                          <a:solidFill>
                            <a:schemeClr val="dk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At Christmas we decorate a tree, put up decorations, sing songs and give cards to special people.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0" i="0" u="none" kern="1200" dirty="0">
                          <a:solidFill>
                            <a:schemeClr val="dk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People often give and receive cards or presents as special times i.e. celebrations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0" i="0" u="none" kern="1200" dirty="0">
                          <a:solidFill>
                            <a:schemeClr val="dk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Jesus came to earth as a baby and is the son of God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0" i="0" u="none" kern="1200" dirty="0">
                          <a:solidFill>
                            <a:schemeClr val="dk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Christians celebrate the gift of Jesus to the world at Christmas. 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5685835"/>
                  </a:ext>
                </a:extLst>
              </a:tr>
              <a:tr h="182903">
                <a:tc gridSpan="4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1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Talk for Writing: The Little Red Hen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900" b="1" i="0" kern="1200" dirty="0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203046"/>
                  </a:ext>
                </a:extLst>
              </a:tr>
              <a:tr h="110109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ea typeface="Calibri" panose="020F0502020204030204" pitchFamily="34" charset="0"/>
                          <a:cs typeface="Times New Roman"/>
                        </a:rPr>
                        <a:t>Seasonal focus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ea typeface="Calibri" panose="020F0502020204030204" pitchFamily="34" charset="0"/>
                          <a:cs typeface="Times New Roman"/>
                        </a:rPr>
                        <a:t>Christmas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ea typeface="Calibri" panose="020F0502020204030204" pitchFamily="34" charset="0"/>
                          <a:cs typeface="Times New Roman"/>
                        </a:rPr>
                        <a:t>Nativity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ea typeface="Calibri" panose="020F0502020204030204" pitchFamily="34" charset="0"/>
                          <a:cs typeface="Times New Roman"/>
                        </a:rPr>
                        <a:t>Diwali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ea typeface="Calibri" panose="020F0502020204030204" pitchFamily="34" charset="0"/>
                          <a:cs typeface="Times New Roman"/>
                        </a:rPr>
                        <a:t>Bonfire night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ea typeface="Calibri" panose="020F0502020204030204" pitchFamily="34" charset="0"/>
                          <a:cs typeface="Times New Roman"/>
                        </a:rPr>
                        <a:t>Remembrance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ea typeface="Calibri" panose="020F0502020204030204" pitchFamily="34" charset="0"/>
                          <a:cs typeface="Times New Roman"/>
                        </a:rPr>
                        <a:t>Winter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ea typeface="Calibri" panose="020F0502020204030204" pitchFamily="34" charset="0"/>
                          <a:cs typeface="Times New Roman"/>
                        </a:rPr>
                        <a:t>Children in need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ea typeface="Calibri" panose="020F0502020204030204" pitchFamily="34" charset="0"/>
                          <a:cs typeface="Times New Roman"/>
                        </a:rPr>
                        <a:t>Anti-bullying week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ea typeface="Calibri" panose="020F0502020204030204" pitchFamily="34" charset="0"/>
                          <a:cs typeface="Times New Roman"/>
                        </a:rPr>
                        <a:t>Nursery rhyme week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>
                          <a:effectLst/>
                          <a:latin typeface="Century Gothic"/>
                          <a:ea typeface="Calibri" panose="020F0502020204030204" pitchFamily="34" charset="0"/>
                          <a:cs typeface="Times New Roman"/>
                        </a:rPr>
                        <a:t>Supporting Texts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effectLst/>
                          <a:latin typeface="Century Gothic"/>
                          <a:ea typeface="Calibri" panose="020F0502020204030204" pitchFamily="34" charset="0"/>
                          <a:cs typeface="Times New Roman"/>
                        </a:rPr>
                        <a:t>Be brave little penguin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effectLst/>
                          <a:latin typeface="Century Gothic"/>
                          <a:ea typeface="Calibri" panose="020F0502020204030204" pitchFamily="34" charset="0"/>
                          <a:cs typeface="Times New Roman"/>
                        </a:rPr>
                        <a:t>Pudsey’s great fundraiser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effectLst/>
                          <a:latin typeface="Century Gothic"/>
                          <a:ea typeface="Calibri" panose="020F0502020204030204" pitchFamily="34" charset="0"/>
                          <a:cs typeface="Times New Roman"/>
                        </a:rPr>
                        <a:t>The Jolly Christmas postman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effectLst/>
                          <a:latin typeface="Century Gothic"/>
                          <a:ea typeface="Calibri" panose="020F0502020204030204" pitchFamily="34" charset="0"/>
                          <a:cs typeface="Times New Roman"/>
                        </a:rPr>
                        <a:t>What do you celebrate?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effectLst/>
                          <a:latin typeface="Century Gothic"/>
                          <a:ea typeface="Calibri" panose="020F0502020204030204" pitchFamily="34" charset="0"/>
                          <a:cs typeface="Times New Roman"/>
                        </a:rPr>
                        <a:t>The best Diwali ever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effectLst/>
                          <a:latin typeface="Century Gothic"/>
                          <a:ea typeface="Calibri" panose="020F0502020204030204" pitchFamily="34" charset="0"/>
                          <a:cs typeface="Times New Roman"/>
                        </a:rPr>
                        <a:t>Where the poppies now grow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Picture books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b="1" i="0" u="sng" kern="120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Key Knowledge</a:t>
                      </a:r>
                    </a:p>
                    <a:p>
                      <a:r>
                        <a:rPr lang="en-GB" sz="800" kern="120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We celebrate Bonfire Night With sparklers and fireworks. </a:t>
                      </a:r>
                    </a:p>
                    <a:p>
                      <a:r>
                        <a:rPr lang="en-GB" sz="800" kern="120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We have to be careful and keep our safe around fire, fireworks and sparklers </a:t>
                      </a:r>
                    </a:p>
                    <a:p>
                      <a:r>
                        <a:rPr lang="en-GB" sz="800" kern="120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We wear poppies on Remembrance Day to Remember the soldiers. </a:t>
                      </a:r>
                    </a:p>
                    <a:p>
                      <a:r>
                        <a:rPr lang="en-GB" sz="800" kern="120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Diwali is a festival of light celebrated by Hindus. </a:t>
                      </a:r>
                    </a:p>
                    <a:p>
                      <a:r>
                        <a:rPr lang="en-GB" sz="800" kern="120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There are lots of different Celebrations and festivals. </a:t>
                      </a:r>
                    </a:p>
                    <a:p>
                      <a:r>
                        <a:rPr lang="en-GB" sz="800" kern="120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People often give and receive cards or presents for celebrations. </a:t>
                      </a:r>
                    </a:p>
                    <a:p>
                      <a:r>
                        <a:rPr lang="en-GB" sz="800" kern="120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People often eat special food and wear special clothes when they celebrate. </a:t>
                      </a:r>
                    </a:p>
                    <a:p>
                      <a:r>
                        <a:rPr lang="en-GB" sz="800" kern="120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At Christmas we may decorate a tree and put up other decorations.</a:t>
                      </a:r>
                    </a:p>
                    <a:p>
                      <a:r>
                        <a:rPr lang="en-GB" sz="800" kern="120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Winter is a season.</a:t>
                      </a:r>
                    </a:p>
                    <a:p>
                      <a:r>
                        <a:rPr lang="en-GB" sz="800" kern="120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It is cold in winter and we need to wear clothes such as hats, gloves, scarfs</a:t>
                      </a:r>
                      <a:br>
                        <a:rPr lang="en-GB" sz="800" kern="120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</a:br>
                      <a:r>
                        <a:rPr lang="en-GB" sz="800" kern="120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In the story of the Nativity, Joseph and Mary have a baby called Jesus. </a:t>
                      </a:r>
                    </a:p>
                    <a:p>
                      <a:r>
                        <a:rPr lang="en-GB" sz="800" kern="120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They are visited by special people and some of them give Jesus gifts. </a:t>
                      </a:r>
                      <a:endParaRPr lang="en-US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2242509"/>
                  </a:ext>
                </a:extLst>
              </a:tr>
              <a:tr h="86745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b="1" u="sng" dirty="0">
                          <a:solidFill>
                            <a:schemeClr val="bg1"/>
                          </a:solidFill>
                          <a:effectLst/>
                          <a:latin typeface="Century Gothic"/>
                          <a:ea typeface="Calibri" panose="020F0502020204030204" pitchFamily="34" charset="0"/>
                          <a:cs typeface="Times New Roman"/>
                        </a:rPr>
                        <a:t>Role play areas and the intent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b="0" u="none" dirty="0">
                          <a:solidFill>
                            <a:schemeClr val="bg1"/>
                          </a:solidFill>
                          <a:effectLst/>
                          <a:latin typeface="Century Gothic"/>
                          <a:ea typeface="Calibri" panose="020F0502020204030204" pitchFamily="34" charset="0"/>
                          <a:cs typeface="Times New Roman"/>
                        </a:rPr>
                        <a:t>Post office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u="sng" dirty="0">
                          <a:solidFill>
                            <a:schemeClr val="bg1"/>
                          </a:solidFill>
                          <a:latin typeface="Century Gothic"/>
                        </a:rPr>
                        <a:t>Vocab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u="none" dirty="0">
                          <a:solidFill>
                            <a:schemeClr val="bg1"/>
                          </a:solidFill>
                          <a:latin typeface="Century Gothic"/>
                        </a:rPr>
                        <a:t>Post, post officer, Stamps, delivery, scales, heavy, light, money language, letter, envelope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u="sng" dirty="0">
                          <a:solidFill>
                            <a:schemeClr val="bg1"/>
                          </a:solidFill>
                          <a:latin typeface="Century Gothic"/>
                        </a:rPr>
                        <a:t>Extended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u="none" dirty="0">
                          <a:solidFill>
                            <a:schemeClr val="bg1"/>
                          </a:solidFill>
                          <a:latin typeface="Century Gothic"/>
                        </a:rPr>
                        <a:t>Air mail, 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800" b="1" u="sng" kern="1200" dirty="0">
                          <a:solidFill>
                            <a:schemeClr val="bg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Topic specific vocabulary</a:t>
                      </a:r>
                    </a:p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800" b="0" u="none" kern="1200" dirty="0">
                          <a:solidFill>
                            <a:schemeClr val="bg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Bread</a:t>
                      </a:r>
                    </a:p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800" b="0" u="none" kern="1200" dirty="0">
                          <a:solidFill>
                            <a:schemeClr val="bg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Wheat</a:t>
                      </a:r>
                    </a:p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800" b="0" u="none" kern="1200" dirty="0">
                          <a:solidFill>
                            <a:schemeClr val="bg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Hen</a:t>
                      </a:r>
                    </a:p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endParaRPr lang="en-GB" sz="800" b="0" u="none" kern="12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u="sng" kern="1200" dirty="0">
                          <a:solidFill>
                            <a:schemeClr val="bg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Extended topic specific vocabulary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kern="1200" dirty="0">
                          <a:solidFill>
                            <a:schemeClr val="bg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Intolerant </a:t>
                      </a:r>
                      <a:endParaRPr lang="en-GB" sz="800" b="0" i="0" u="none" kern="12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1" u="sng" kern="1200" dirty="0">
                          <a:solidFill>
                            <a:schemeClr val="bg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Enrichment</a:t>
                      </a:r>
                    </a:p>
                    <a:p>
                      <a:r>
                        <a:rPr lang="en-GB" sz="800" kern="1200" dirty="0">
                          <a:solidFill>
                            <a:schemeClr val="bg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Nativity</a:t>
                      </a:r>
                    </a:p>
                    <a:p>
                      <a:r>
                        <a:rPr lang="en-GB" sz="800" kern="1200" dirty="0">
                          <a:solidFill>
                            <a:schemeClr val="bg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Remembrance service</a:t>
                      </a:r>
                    </a:p>
                    <a:p>
                      <a:r>
                        <a:rPr lang="en-GB" sz="800" kern="1200" dirty="0">
                          <a:solidFill>
                            <a:schemeClr val="bg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Christingle</a:t>
                      </a:r>
                    </a:p>
                    <a:p>
                      <a:endParaRPr lang="en-US" sz="800" b="1" u="sng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6712607"/>
                  </a:ext>
                </a:extLst>
              </a:tr>
              <a:tr h="917654">
                <a:tc gridSpan="2">
                  <a:txBody>
                    <a:bodyPr/>
                    <a:lstStyle/>
                    <a:p>
                      <a:r>
                        <a:rPr lang="en-GB" sz="700" b="1" u="sng" dirty="0">
                          <a:solidFill>
                            <a:schemeClr val="tx1"/>
                          </a:solidFill>
                          <a:latin typeface="Century Gothic"/>
                        </a:rPr>
                        <a:t>Communication and language </a:t>
                      </a:r>
                    </a:p>
                    <a:p>
                      <a:r>
                        <a:rPr lang="en-GB" sz="700" b="1" u="none" kern="1200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Speaking</a:t>
                      </a:r>
                      <a:r>
                        <a:rPr lang="en-GB" sz="700" b="1" kern="1200" dirty="0">
                          <a:solidFill>
                            <a:schemeClr val="dk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marL="171450" marR="0" lvl="0" indent="-171450" algn="l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r>
                        <a:rPr lang="en-GB" sz="700" kern="1200" dirty="0">
                          <a:solidFill>
                            <a:schemeClr val="dk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Add 's' to words to show there is more than one of something. For example, 'shoe' becomes 'shoes'</a:t>
                      </a:r>
                    </a:p>
                    <a:p>
                      <a:pPr marL="171450" marR="0" lvl="0" indent="-171450" algn="l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r>
                        <a:rPr lang="en-GB" sz="700" kern="1200" dirty="0">
                          <a:solidFill>
                            <a:schemeClr val="dk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Use the names of familiar and unfamiliar  objects correctly.</a:t>
                      </a:r>
                    </a:p>
                    <a:p>
                      <a:pPr marL="171450" marR="0" lvl="0" indent="-171450" algn="l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r>
                        <a:rPr lang="en-GB" sz="700" kern="1200" dirty="0">
                          <a:solidFill>
                            <a:schemeClr val="dk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Answer questions about themselves.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u="sng" dirty="0">
                          <a:solidFill>
                            <a:schemeClr val="tx1"/>
                          </a:solidFill>
                          <a:latin typeface="Century Gothic"/>
                        </a:rPr>
                        <a:t>Personal,</a:t>
                      </a:r>
                      <a:r>
                        <a:rPr lang="en-GB" sz="800" b="1" u="sng" baseline="0" dirty="0">
                          <a:solidFill>
                            <a:schemeClr val="tx1"/>
                          </a:solidFill>
                          <a:latin typeface="Century Gothic"/>
                        </a:rPr>
                        <a:t> social, Emotional Development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u="sng" baseline="0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ea typeface="Calibri" panose="020F0502020204030204" pitchFamily="34" charset="0"/>
                          <a:cs typeface="Times New Roman"/>
                        </a:rPr>
                        <a:t>. </a:t>
                      </a:r>
                      <a:endParaRPr lang="en-GB" sz="800" u="sng" dirty="0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 b="1" u="sng" dirty="0">
                        <a:effectLst/>
                        <a:latin typeface="Century Gothic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r>
                        <a:rPr lang="en-GB" sz="700" kern="1200" dirty="0">
                          <a:solidFill>
                            <a:schemeClr val="dk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Repeat pure sounds and use them within 2-3 word sentences.</a:t>
                      </a:r>
                    </a:p>
                    <a:p>
                      <a:pPr marL="171450" marR="0" lvl="0" indent="-171450" algn="l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r>
                        <a:rPr lang="en-GB" sz="700" kern="1200" dirty="0">
                          <a:solidFill>
                            <a:schemeClr val="dk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Use facial expressions and actions to convey point of view.</a:t>
                      </a:r>
                    </a:p>
                    <a:p>
                      <a:pPr marL="171450" marR="0" lvl="0" indent="-171450" algn="l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r>
                        <a:rPr lang="en-GB" sz="700" kern="1200" dirty="0">
                          <a:solidFill>
                            <a:schemeClr val="dk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Approach another child to talk to.</a:t>
                      </a:r>
                    </a:p>
                    <a:p>
                      <a:pPr marL="171450" marR="0" lvl="0" indent="-171450" algn="l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r>
                        <a:rPr lang="en-GB" sz="700" kern="1200" dirty="0">
                          <a:solidFill>
                            <a:schemeClr val="dk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Talk to other children when engaged in a similar theme.</a:t>
                      </a:r>
                    </a:p>
                    <a:p>
                      <a:pPr marL="0" marR="0" lvl="0" indent="0" algn="l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700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700" b="1" dirty="0">
                          <a:effectLst/>
                          <a:latin typeface="Century Gothic" panose="020B0502020202020204" pitchFamily="34" charset="0"/>
                        </a:rPr>
                        <a:t>Listening</a:t>
                      </a:r>
                    </a:p>
                    <a:p>
                      <a:pPr marL="171450" marR="0" lvl="0" indent="-171450" algn="l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</a:pPr>
                      <a:r>
                        <a:rPr lang="en-GB" sz="700" dirty="0">
                          <a:effectLst/>
                          <a:latin typeface="Century Gothic" panose="020B0502020202020204" pitchFamily="34" charset="0"/>
                        </a:rPr>
                        <a:t>Sit and listen to a short story.</a:t>
                      </a:r>
                    </a:p>
                    <a:p>
                      <a:pPr marL="171450" marR="0" lvl="0" indent="-171450" algn="l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</a:pPr>
                      <a:r>
                        <a:rPr lang="en-GB" sz="700" dirty="0">
                          <a:effectLst/>
                          <a:latin typeface="Century Gothic" panose="020B0502020202020204" pitchFamily="34" charset="0"/>
                        </a:rPr>
                        <a:t>Focus on one task at a time and will stop when asked.</a:t>
                      </a:r>
                    </a:p>
                    <a:p>
                      <a:pPr marL="171450" marR="0" lvl="0" indent="-171450" algn="l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</a:pPr>
                      <a:r>
                        <a:rPr lang="en-GB" sz="700" dirty="0">
                          <a:effectLst/>
                          <a:latin typeface="Century Gothic" panose="020B0502020202020204" pitchFamily="34" charset="0"/>
                        </a:rPr>
                        <a:t>Follow a simple instruction with gestures/images</a:t>
                      </a:r>
                    </a:p>
                    <a:p>
                      <a:pPr marL="171450" marR="0" lvl="0" indent="-171450" algn="l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</a:pPr>
                      <a:r>
                        <a:rPr lang="en-GB" sz="700" dirty="0">
                          <a:effectLst/>
                          <a:latin typeface="Century Gothic" panose="020B0502020202020204" pitchFamily="34" charset="0"/>
                        </a:rPr>
                        <a:t>Follow and join in with simple rhymes.</a:t>
                      </a:r>
                    </a:p>
                    <a:p>
                      <a:endParaRPr lang="en-GB" sz="6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u="sng" dirty="0">
                          <a:solidFill>
                            <a:schemeClr val="tx1"/>
                          </a:solidFill>
                          <a:latin typeface="Century Gothic"/>
                        </a:rPr>
                        <a:t>Personal,</a:t>
                      </a:r>
                      <a:r>
                        <a:rPr lang="en-GB" sz="700" b="1" u="sng" baseline="0" dirty="0">
                          <a:solidFill>
                            <a:schemeClr val="tx1"/>
                          </a:solidFill>
                          <a:latin typeface="Century Gothic"/>
                        </a:rPr>
                        <a:t> social, Emotional Development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u="none" baseline="0" dirty="0">
                          <a:solidFill>
                            <a:schemeClr val="tx1"/>
                          </a:solidFill>
                          <a:latin typeface="Century Gothic"/>
                        </a:rPr>
                        <a:t>Managing self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baseline="0" dirty="0">
                          <a:solidFill>
                            <a:schemeClr val="tx1"/>
                          </a:solidFill>
                          <a:latin typeface="Century Gothic"/>
                        </a:rPr>
                        <a:t>Explore and choose resources that they want to play with (with support).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baseline="0" dirty="0">
                          <a:solidFill>
                            <a:schemeClr val="tx1"/>
                          </a:solidFill>
                          <a:latin typeface="Century Gothic"/>
                        </a:rPr>
                        <a:t>Give examples of healthy and unhealthy habits and why it is important (e.g. handwashing/toothbrushing)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baseline="0" dirty="0">
                          <a:solidFill>
                            <a:schemeClr val="tx1"/>
                          </a:solidFill>
                          <a:latin typeface="Century Gothic"/>
                        </a:rPr>
                        <a:t>Say when they need the toilet or needs to be changed.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u="sng" dirty="0">
                          <a:solidFill>
                            <a:schemeClr val="tx1"/>
                          </a:solidFill>
                          <a:latin typeface="Century Gothic"/>
                        </a:rPr>
                        <a:t>Personal,</a:t>
                      </a:r>
                      <a:r>
                        <a:rPr lang="en-GB" sz="700" b="1" u="sng" baseline="0" dirty="0">
                          <a:solidFill>
                            <a:schemeClr val="tx1"/>
                          </a:solidFill>
                          <a:latin typeface="Century Gothic"/>
                        </a:rPr>
                        <a:t> social, Emotional Development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u="none" baseline="0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Self-regulation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171450" indent="-17145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7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Say what class they are in and follow rules and routines with support.</a:t>
                      </a:r>
                    </a:p>
                    <a:p>
                      <a:pPr marL="171450" indent="-17145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7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Respond to their peers and familiar adults (with some adult support).</a:t>
                      </a:r>
                    </a:p>
                    <a:p>
                      <a:pPr marL="171450" indent="-17145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7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Identify and name own emotions and say no or stop as needed.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u="sng" dirty="0">
                          <a:solidFill>
                            <a:schemeClr val="tx1"/>
                          </a:solidFill>
                          <a:latin typeface="Century Gothic"/>
                        </a:rPr>
                        <a:t>Personal,</a:t>
                      </a:r>
                      <a:r>
                        <a:rPr lang="en-GB" sz="700" b="1" u="sng" baseline="0" dirty="0">
                          <a:solidFill>
                            <a:schemeClr val="tx1"/>
                          </a:solidFill>
                          <a:latin typeface="Century Gothic"/>
                        </a:rPr>
                        <a:t> social, Emotional Development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u="none" baseline="0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Building relationships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Play with one class mate (parallel) interacting with facial expressions and gestures.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Identify when they are feeling happy or sad and communicate this with another person (e.g. STOP I don’t like it)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5029697"/>
                  </a:ext>
                </a:extLst>
              </a:tr>
              <a:tr h="0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entury Gothic"/>
                        </a:rPr>
                        <a:t>Story, listen, stop, rhyme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 b="1">
                        <a:effectLst/>
                        <a:latin typeface="Century Gothic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entury Gothic"/>
                        </a:rPr>
                        <a:t>Wash, brush, hands, teeth, toilet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entury Gothic"/>
                        </a:rPr>
                        <a:t>Saplings, nursery, no, stop, happy, sad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0225415"/>
                  </a:ext>
                </a:extLst>
              </a:tr>
              <a:tr h="1563815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u="sng" dirty="0">
                          <a:solidFill>
                            <a:schemeClr val="tx1"/>
                          </a:solidFill>
                          <a:latin typeface="Century Gothic"/>
                        </a:rPr>
                        <a:t>Physical Development: Gross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latin typeface="Century Gothic"/>
                        </a:rPr>
                        <a:t>To use paintbrushes/rollers and make large marks through movements </a:t>
                      </a:r>
                      <a:r>
                        <a:rPr lang="en-GB" sz="700" b="0" u="none" dirty="0" err="1">
                          <a:solidFill>
                            <a:schemeClr val="tx1"/>
                          </a:solidFill>
                          <a:latin typeface="Century Gothic"/>
                        </a:rPr>
                        <a:t>eg</a:t>
                      </a:r>
                      <a:r>
                        <a:rPr lang="en-GB" sz="700" b="0" u="none" dirty="0">
                          <a:solidFill>
                            <a:schemeClr val="tx1"/>
                          </a:solidFill>
                          <a:latin typeface="Century Gothic"/>
                        </a:rPr>
                        <a:t> waving shapes (crossing midline) using large movements from the shoulder.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latin typeface="Century Gothic"/>
                        </a:rPr>
                        <a:t>Refer to progression in physical </a:t>
                      </a:r>
                      <a:r>
                        <a:rPr lang="en-GB" sz="700" b="0" u="none" dirty="0" err="1">
                          <a:solidFill>
                            <a:schemeClr val="tx1"/>
                          </a:solidFill>
                          <a:latin typeface="Century Gothic"/>
                        </a:rPr>
                        <a:t>dvt</a:t>
                      </a:r>
                      <a:r>
                        <a:rPr lang="en-GB" sz="700" b="0" u="none" dirty="0">
                          <a:solidFill>
                            <a:schemeClr val="tx1"/>
                          </a:solidFill>
                          <a:latin typeface="Century Gothic"/>
                        </a:rPr>
                        <a:t> doc LINK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latin typeface="Century Gothic"/>
                        </a:rPr>
                        <a:t>Use alternate feet when climbing stairs (using bannister as a support)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latin typeface="Century Gothic"/>
                        </a:rPr>
                        <a:t>Curriculum is developed through equipment development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latin typeface="Century Gothic"/>
                        </a:rPr>
                        <a:t>To explore different ways of moving (</a:t>
                      </a:r>
                      <a:r>
                        <a:rPr lang="en-GB" sz="700" b="0" u="none" dirty="0" err="1">
                          <a:solidFill>
                            <a:schemeClr val="tx1"/>
                          </a:solidFill>
                          <a:latin typeface="Century Gothic"/>
                        </a:rPr>
                        <a:t>eg</a:t>
                      </a:r>
                      <a:r>
                        <a:rPr lang="en-GB" sz="700" b="0" u="none" dirty="0">
                          <a:solidFill>
                            <a:schemeClr val="tx1"/>
                          </a:solidFill>
                          <a:latin typeface="Century Gothic"/>
                        </a:rPr>
                        <a:t> marching, tip toes) and travelling at a steady pace.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latin typeface="Century Gothic"/>
                        </a:rPr>
                        <a:t>To copy movements demonstrated by an adult (</a:t>
                      </a:r>
                      <a:r>
                        <a:rPr lang="en-GB" sz="700" b="0" u="none" dirty="0" err="1">
                          <a:solidFill>
                            <a:schemeClr val="tx1"/>
                          </a:solidFill>
                          <a:latin typeface="Century Gothic"/>
                        </a:rPr>
                        <a:t>eg</a:t>
                      </a:r>
                      <a:r>
                        <a:rPr lang="en-GB" sz="700" b="0" u="none" dirty="0">
                          <a:solidFill>
                            <a:schemeClr val="tx1"/>
                          </a:solidFill>
                          <a:latin typeface="Century Gothic"/>
                        </a:rPr>
                        <a:t> moving both arms at the same time).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latin typeface="Century Gothic"/>
                        </a:rPr>
                        <a:t>To navigate large obstacle/people without colliding (may need adult support)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latin typeface="Century Gothic"/>
                        </a:rPr>
                        <a:t>To get up from the floor and stand still on two legs. To bend over to pick up an item without falling over.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latin typeface="Century Gothic"/>
                        </a:rPr>
                        <a:t>To get up from the floor and stand in one place 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latin typeface="Century Gothic"/>
                        </a:rPr>
                        <a:t>To throw a ball/beanbag to a space.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latin typeface="Century Gothic"/>
                        </a:rPr>
                        <a:t>To sit on a balance bike and begin to move with adult guidance.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 u="sng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 u="none" dirty="0">
                        <a:solidFill>
                          <a:schemeClr val="tx1"/>
                        </a:solidFill>
                        <a:effectLst/>
                        <a:latin typeface="Century Gothic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700" b="1" u="sng" dirty="0">
                          <a:solidFill>
                            <a:schemeClr val="tx1"/>
                          </a:solidFill>
                          <a:latin typeface="Century Gothic"/>
                        </a:rPr>
                        <a:t>Physical Development: Fine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To eat independently and beginning to use a fork effectively.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To use whole hand (tweezer) scissors to make snips in paper (may not be showing a hand preference yet)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To select and hold mark making equipment to make marks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To use whole hand to move items from one area to another (guided by sight </a:t>
                      </a:r>
                      <a:r>
                        <a:rPr lang="en-GB" sz="700" b="0" u="none" dirty="0" err="1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eg</a:t>
                      </a: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 puzzle pieces) and use pincer grip to move one object at a time (</a:t>
                      </a:r>
                      <a:r>
                        <a:rPr lang="en-GB" sz="700" b="0" u="none" dirty="0" err="1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eg</a:t>
                      </a: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 buttons, pom poms)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Will put arms in to coat with adult support and lift up own hood.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700" b="1" u="none" dirty="0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80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3276220"/>
                  </a:ext>
                </a:extLst>
              </a:tr>
              <a:tr h="163960">
                <a:tc gridSpan="4">
                  <a:txBody>
                    <a:bodyPr/>
                    <a:lstStyle/>
                    <a:p>
                      <a:r>
                        <a:rPr lang="en-US" sz="7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Steps, bend, throw, ball, balance, bike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1">
                        <a:solidFill>
                          <a:schemeClr val="bg1"/>
                        </a:solidFill>
                        <a:latin typeface="Century Gothic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dirty="0">
                        <a:solidFill>
                          <a:srgbClr val="7030A0"/>
                        </a:solidFill>
                        <a:latin typeface="Century Gothic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entury Gothic"/>
                        </a:rPr>
                        <a:t>Fork, scissors, snips, make marks, coat, hood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endParaRPr lang="en-GB" sz="700" b="1">
                        <a:solidFill>
                          <a:schemeClr val="bg1"/>
                        </a:solidFill>
                        <a:effectLst/>
                        <a:latin typeface="Century Gothic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7778147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661737" y="30569"/>
            <a:ext cx="111051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entury Gothic" panose="020B0502020202020204" pitchFamily="34" charset="0"/>
              </a:rPr>
              <a:t>Curriculum Overview 2022-23 Saplings Autumn 2</a:t>
            </a:r>
            <a:r>
              <a:rPr lang="en-GB" dirty="0">
                <a:latin typeface="Century Gothic" panose="020B0502020202020204" pitchFamily="34" charset="0"/>
              </a:rPr>
              <a:t>– Prime Areas of development 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1F99A718-06EA-42F1-BDB0-AB056F774D39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1958" y="109696"/>
            <a:ext cx="697485" cy="211077"/>
          </a:xfrm>
          <a:prstGeom prst="rect">
            <a:avLst/>
          </a:prstGeom>
        </p:spPr>
      </p:pic>
      <p:pic>
        <p:nvPicPr>
          <p:cNvPr id="9" name="Picture 10" descr="What Do You Celebrate?: Exploring the World Through Holidays: Amazon.co.uk:  Whitney Stewart, illustrated by Christiane Engel, Christiane Engel,  Christiane Engel: 9781454932130: Books">
            <a:extLst>
              <a:ext uri="{FF2B5EF4-FFF2-40B4-BE49-F238E27FC236}">
                <a16:creationId xmlns:a16="http://schemas.microsoft.com/office/drawing/2014/main" id="{378F5C1B-FABC-C6D0-20E2-F3964AC54C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2835" y="1211796"/>
            <a:ext cx="600942" cy="600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Be Brave Little Penguin : Andreae, Giles, Parker-Rees, Guy: Amazon.co.uk:  Books">
            <a:extLst>
              <a:ext uri="{FF2B5EF4-FFF2-40B4-BE49-F238E27FC236}">
                <a16:creationId xmlns:a16="http://schemas.microsoft.com/office/drawing/2014/main" id="{EC268731-C5DB-F87F-D843-F0F8962257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0926" y="1082583"/>
            <a:ext cx="588180" cy="730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A picture containing calendar&#10;&#10;Description automatically generated">
            <a:extLst>
              <a:ext uri="{FF2B5EF4-FFF2-40B4-BE49-F238E27FC236}">
                <a16:creationId xmlns:a16="http://schemas.microsoft.com/office/drawing/2014/main" id="{48C2323D-46BE-FDAD-4A4C-D17F3E2D616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6255" y="1065177"/>
            <a:ext cx="779030" cy="764965"/>
          </a:xfrm>
          <a:prstGeom prst="rect">
            <a:avLst/>
          </a:prstGeom>
        </p:spPr>
      </p:pic>
      <p:pic>
        <p:nvPicPr>
          <p:cNvPr id="12" name="Picture 8">
            <a:extLst>
              <a:ext uri="{FF2B5EF4-FFF2-40B4-BE49-F238E27FC236}">
                <a16:creationId xmlns:a16="http://schemas.microsoft.com/office/drawing/2014/main" id="{599C4B73-4C02-4C21-7C8C-534D3A48425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94797" y="1812738"/>
            <a:ext cx="588181" cy="52136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572F9B6-57D6-8EED-8CC1-36806BDD36F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21773" y="1830142"/>
            <a:ext cx="491815" cy="50925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6400F4D-8FD9-AAA6-523D-9CE8DA485B0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95285" y="1569136"/>
            <a:ext cx="675495" cy="764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26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AC2B7552-7247-4B28-9D47-0BCD4FB434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5848732"/>
              </p:ext>
            </p:extLst>
          </p:nvPr>
        </p:nvGraphicFramePr>
        <p:xfrm>
          <a:off x="74482" y="399901"/>
          <a:ext cx="12043036" cy="565583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331601">
                  <a:extLst>
                    <a:ext uri="{9D8B030D-6E8A-4147-A177-3AD203B41FA5}">
                      <a16:colId xmlns:a16="http://schemas.microsoft.com/office/drawing/2014/main" val="2445505610"/>
                    </a:ext>
                  </a:extLst>
                </a:gridCol>
                <a:gridCol w="576370">
                  <a:extLst>
                    <a:ext uri="{9D8B030D-6E8A-4147-A177-3AD203B41FA5}">
                      <a16:colId xmlns:a16="http://schemas.microsoft.com/office/drawing/2014/main" val="1570064448"/>
                    </a:ext>
                  </a:extLst>
                </a:gridCol>
                <a:gridCol w="2755231">
                  <a:extLst>
                    <a:ext uri="{9D8B030D-6E8A-4147-A177-3AD203B41FA5}">
                      <a16:colId xmlns:a16="http://schemas.microsoft.com/office/drawing/2014/main" val="4136909060"/>
                    </a:ext>
                  </a:extLst>
                </a:gridCol>
                <a:gridCol w="1515979">
                  <a:extLst>
                    <a:ext uri="{9D8B030D-6E8A-4147-A177-3AD203B41FA5}">
                      <a16:colId xmlns:a16="http://schemas.microsoft.com/office/drawing/2014/main" val="114928152"/>
                    </a:ext>
                  </a:extLst>
                </a:gridCol>
                <a:gridCol w="1173938">
                  <a:extLst>
                    <a:ext uri="{9D8B030D-6E8A-4147-A177-3AD203B41FA5}">
                      <a16:colId xmlns:a16="http://schemas.microsoft.com/office/drawing/2014/main" val="2701773151"/>
                    </a:ext>
                  </a:extLst>
                </a:gridCol>
                <a:gridCol w="2689917">
                  <a:extLst>
                    <a:ext uri="{9D8B030D-6E8A-4147-A177-3AD203B41FA5}">
                      <a16:colId xmlns:a16="http://schemas.microsoft.com/office/drawing/2014/main" val="3119013448"/>
                    </a:ext>
                  </a:extLst>
                </a:gridCol>
              </a:tblGrid>
              <a:tr h="579120">
                <a:tc rowSpan="3" gridSpan="2">
                  <a:txBody>
                    <a:bodyPr/>
                    <a:lstStyle/>
                    <a:p>
                      <a:r>
                        <a:rPr lang="en-GB" sz="700" b="0" u="sng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Literacy- Reading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Identify rhyming words.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Say an object that begins with a sound (I spy)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Handle books carefully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Look at books with a familiar adult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Look at pictures from favourite books and talk about what they notice.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Identify print in books and the environment.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u="sng" baseline="0" dirty="0">
                          <a:solidFill>
                            <a:schemeClr val="tx1"/>
                          </a:solidFill>
                          <a:latin typeface="Century Gothic"/>
                        </a:rPr>
                        <a:t>Maths- Number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baseline="0" dirty="0">
                          <a:solidFill>
                            <a:schemeClr val="tx1"/>
                          </a:solidFill>
                          <a:latin typeface="Century Gothic"/>
                        </a:rPr>
                        <a:t>Identify when they see 1 item (no matter the placing)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baseline="0" dirty="0">
                          <a:solidFill>
                            <a:schemeClr val="tx1"/>
                          </a:solidFill>
                          <a:latin typeface="Century Gothic"/>
                        </a:rPr>
                        <a:t>Say number names to 6 in order.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baseline="0" dirty="0">
                          <a:solidFill>
                            <a:schemeClr val="tx1"/>
                          </a:solidFill>
                          <a:latin typeface="Century Gothic"/>
                        </a:rPr>
                        <a:t>Count 1 item whilst touching 1 object and be able to represent it with objects or fingers.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baseline="0" dirty="0">
                          <a:solidFill>
                            <a:schemeClr val="tx1"/>
                          </a:solidFill>
                          <a:latin typeface="Century Gothic"/>
                        </a:rPr>
                        <a:t>Mark make to represent amounts.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baseline="0" dirty="0">
                          <a:solidFill>
                            <a:schemeClr val="tx1"/>
                          </a:solidFill>
                          <a:latin typeface="Century Gothic"/>
                        </a:rPr>
                        <a:t>Use the word ‘more than’ when discussing quantities in play or routines.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baseline="0" dirty="0">
                          <a:solidFill>
                            <a:schemeClr val="tx1"/>
                          </a:solidFill>
                          <a:latin typeface="Century Gothic"/>
                        </a:rPr>
                        <a:t>Represent 1 with objects or fingers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700" b="1" u="sng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Maths- Measure</a:t>
                      </a:r>
                    </a:p>
                    <a:p>
                      <a:pPr marL="171450" marR="0" lvl="0" indent="-17145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Talk about familiar events in their normal day.</a:t>
                      </a:r>
                    </a:p>
                    <a:p>
                      <a:pPr marL="171450" marR="0" lvl="0" indent="-17145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Use language related to size and weight.</a:t>
                      </a: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lang="en-GB" sz="700" b="0" u="none" dirty="0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5029697"/>
                  </a:ext>
                </a:extLst>
              </a:tr>
              <a:tr h="388620"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entury Gothic"/>
                        </a:rPr>
                        <a:t>Lunch, home time, breakfast, morning and afternoon, big, small, heavy, light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85943226"/>
                  </a:ext>
                </a:extLst>
              </a:tr>
              <a:tr h="0"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 gridSpan="2"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lang="en-GB" sz="700" b="1" u="sng" dirty="0">
                          <a:effectLst/>
                          <a:latin typeface="Century Gothic" panose="020B0502020202020204" pitchFamily="34" charset="0"/>
                        </a:rPr>
                        <a:t>Maths- Shape and space</a:t>
                      </a:r>
                    </a:p>
                    <a:p>
                      <a:pPr marL="171450" marR="0" lvl="0" indent="-17145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r>
                        <a:rPr lang="en-GB" sz="700" b="0" u="none" dirty="0">
                          <a:effectLst/>
                          <a:latin typeface="Century Gothic" panose="020B0502020202020204" pitchFamily="34" charset="0"/>
                        </a:rPr>
                        <a:t>Explore and make arrangements with shapes, combining them to make new shapes.</a:t>
                      </a:r>
                    </a:p>
                    <a:p>
                      <a:pPr marL="171450" marR="0" lvl="0" indent="-17145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r>
                        <a:rPr lang="en-GB" sz="700" b="0" u="none" dirty="0">
                          <a:effectLst/>
                          <a:latin typeface="Century Gothic" panose="020B0502020202020204" pitchFamily="34" charset="0"/>
                        </a:rPr>
                        <a:t>Use positional language and gestures in their play.</a:t>
                      </a:r>
                    </a:p>
                    <a:p>
                      <a:pPr marL="171450" marR="0" lvl="0" indent="-17145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endParaRPr lang="en-GB" sz="700" b="1" u="sng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3338514"/>
                  </a:ext>
                </a:extLst>
              </a:tr>
              <a:tr h="481263">
                <a:tc rowSpan="2" gridSpan="2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700" b="1" u="sng" dirty="0">
                          <a:effectLst/>
                          <a:latin typeface="Century Gothic" panose="020B0502020202020204" pitchFamily="34" charset="0"/>
                        </a:rPr>
                        <a:t>Literacy- Writing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b="0" u="none" dirty="0">
                          <a:effectLst/>
                          <a:latin typeface="Century Gothic" panose="020B0502020202020204" pitchFamily="34" charset="0"/>
                        </a:rPr>
                        <a:t>Explore and use different mark making equipment.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b="0" u="none" dirty="0">
                          <a:effectLst/>
                          <a:latin typeface="Century Gothic" panose="020B0502020202020204" pitchFamily="34" charset="0"/>
                        </a:rPr>
                        <a:t>Teach the movements up and down, forward and backward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b="0" u="none" dirty="0">
                          <a:effectLst/>
                          <a:latin typeface="Century Gothic" panose="020B0502020202020204" pitchFamily="34" charset="0"/>
                        </a:rPr>
                        <a:t>To explore and use different chunky mark making equipment (any direction)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entury Gothic"/>
                        </a:rPr>
                        <a:t>One, two, three, four, five and six, fingers, more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3038903"/>
                  </a:ext>
                </a:extLst>
              </a:tr>
              <a:tr h="385587"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700" b="1" u="sng" dirty="0">
                          <a:effectLst/>
                          <a:latin typeface="Century Gothic" panose="020B0502020202020204" pitchFamily="34" charset="0"/>
                        </a:rPr>
                        <a:t>Maths- Numerical patterns</a:t>
                      </a:r>
                    </a:p>
                    <a:p>
                      <a:pPr marL="171450" marR="0" lvl="0" indent="-17145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r>
                        <a:rPr lang="en-GB" sz="700" b="0" u="none" dirty="0">
                          <a:effectLst/>
                          <a:latin typeface="Century Gothic" panose="020B0502020202020204" pitchFamily="34" charset="0"/>
                        </a:rPr>
                        <a:t>Recognise and talk about patterns (e.g. in clothing / print)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1692307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entury Gothic"/>
                        </a:rPr>
                        <a:t>Rhyme, </a:t>
                      </a:r>
                      <a:r>
                        <a:rPr lang="en-US" sz="700" dirty="0" err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entury Gothic"/>
                        </a:rPr>
                        <a:t>ispy</a:t>
                      </a:r>
                      <a:r>
                        <a:rPr lang="en-US" sz="7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entury Gothic"/>
                        </a:rPr>
                        <a:t>, books, pictures, mark making, up, down, forwards, backwards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entury Gothic"/>
                        </a:rPr>
                        <a:t>Pattern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Century Gothic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dirty="0">
                        <a:solidFill>
                          <a:srgbClr val="7030A0"/>
                        </a:solidFill>
                        <a:latin typeface="Century Gothic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entury Gothic"/>
                        </a:rPr>
                        <a:t>Circle, shape, up, down, forwards and backwards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30225415"/>
                  </a:ext>
                </a:extLst>
              </a:tr>
              <a:tr h="1612809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u="none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cs typeface="Times New Roman"/>
                        </a:rPr>
                        <a:t>Understanding the world- History and Geography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cs typeface="Times New Roman"/>
                        </a:rPr>
                        <a:t>To talk about their life in the present  (e.g. family).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cs typeface="Times New Roman"/>
                        </a:rPr>
                        <a:t>Have a growing understanding of ‘yesterday’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cs typeface="Times New Roman"/>
                        </a:rPr>
                        <a:t>To be able to distinguish between now and next (linked to the school day)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cs typeface="Times New Roman"/>
                        </a:rPr>
                        <a:t>To know the different types of weather: sun / rain / cold / wind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cs typeface="Times New Roman"/>
                        </a:rPr>
                        <a:t>To know where they live and use words to describe it (e.g. busy quiet, shops, road)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cs typeface="Times New Roman"/>
                        </a:rPr>
                        <a:t>Topic Specific Vocabulary &amp; Knowledge- see knowledge organisers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700" b="0" u="none" dirty="0">
                        <a:solidFill>
                          <a:schemeClr val="tx1"/>
                        </a:solidFill>
                        <a:effectLst/>
                        <a:latin typeface="Century Gothic"/>
                        <a:cs typeface="Times New Roman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700" b="0" u="none" dirty="0">
                        <a:solidFill>
                          <a:schemeClr val="tx1"/>
                        </a:solidFill>
                        <a:effectLst/>
                        <a:latin typeface="Century Gothic"/>
                        <a:cs typeface="Times New Roman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700" b="0" u="none" dirty="0">
                        <a:solidFill>
                          <a:schemeClr val="tx1"/>
                        </a:solidFill>
                        <a:effectLst/>
                        <a:latin typeface="Century Gothic"/>
                        <a:cs typeface="Times New Roman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700" b="1" u="none" dirty="0">
                        <a:solidFill>
                          <a:schemeClr val="tx1"/>
                        </a:solidFill>
                        <a:effectLst/>
                        <a:latin typeface="Century Gothic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700" b="1" u="none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cs typeface="Times New Roman"/>
                        </a:rPr>
                        <a:t>Understanding the World- Science, RE and Computing</a:t>
                      </a:r>
                      <a:endParaRPr lang="en-GB" sz="700" b="0" u="none" dirty="0">
                        <a:solidFill>
                          <a:schemeClr val="tx1"/>
                        </a:solidFill>
                        <a:effectLst/>
                        <a:latin typeface="Century Gothic"/>
                        <a:cs typeface="Times New Roman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cs typeface="Times New Roman"/>
                        </a:rPr>
                        <a:t>To use all their senses for hands-on exploration of their environment and different materials saying what they notice.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cs typeface="Times New Roman"/>
                        </a:rPr>
                        <a:t>To name things they observe in their natural environment (</a:t>
                      </a:r>
                      <a:r>
                        <a:rPr lang="en-GB" sz="700" b="0" u="none" dirty="0" err="1">
                          <a:solidFill>
                            <a:schemeClr val="tx1"/>
                          </a:solidFill>
                          <a:effectLst/>
                          <a:latin typeface="Century Gothic"/>
                          <a:cs typeface="Times New Roman"/>
                        </a:rPr>
                        <a:t>e.g</a:t>
                      </a: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cs typeface="Times New Roman"/>
                        </a:rPr>
                        <a:t> tree, flower, insects)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cs typeface="Times New Roman"/>
                        </a:rPr>
                        <a:t>To push, pull, stretch, squeeze materials through play </a:t>
                      </a:r>
                      <a:r>
                        <a:rPr lang="en-GB" sz="700" b="0" u="none" dirty="0" err="1">
                          <a:solidFill>
                            <a:schemeClr val="tx1"/>
                          </a:solidFill>
                          <a:effectLst/>
                          <a:latin typeface="Century Gothic"/>
                          <a:cs typeface="Times New Roman"/>
                        </a:rPr>
                        <a:t>doh</a:t>
                      </a: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cs typeface="Times New Roman"/>
                        </a:rPr>
                        <a:t>, magnets, water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cs typeface="Times New Roman"/>
                        </a:rPr>
                        <a:t>To name people in their family and talk about occasions at home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cs typeface="Times New Roman"/>
                        </a:rPr>
                        <a:t>To notice how they are the same and different from their classmates.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cs typeface="Times New Roman"/>
                        </a:rPr>
                        <a:t>To act out different (familiar) roles in the role play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cs typeface="Times New Roman"/>
                        </a:rPr>
                        <a:t>To explore and make things work by pressing buttons.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cs typeface="Times New Roman"/>
                        </a:rPr>
                        <a:t>Topic Specific Vocabulary &amp; Knowledge- see knowledge organisers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700" b="1" u="none" dirty="0">
                        <a:solidFill>
                          <a:schemeClr val="tx1"/>
                        </a:solidFill>
                        <a:effectLst/>
                        <a:latin typeface="Century Gothic"/>
                        <a:cs typeface="Times New Roman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700" b="1" u="none" dirty="0">
                        <a:solidFill>
                          <a:schemeClr val="tx1"/>
                        </a:solidFill>
                        <a:effectLst/>
                        <a:latin typeface="Century Gothic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 u="none" dirty="0">
                        <a:solidFill>
                          <a:schemeClr val="tx1"/>
                        </a:solidFill>
                        <a:effectLst/>
                        <a:latin typeface="Century Gothic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Expressive Art and Design- Art/DT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To intentionally make marks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To create closed lines in their drawing and then use those shapes to represent objects.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To name and match colours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To have a clear understanding of what they want to do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To use glue to join things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To handle different textures, food, materials and say what they feel/taste like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Topic Specific Vocabulary &amp; Knowledge- see knowledge organisers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1" u="none" dirty="0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1" u="none" dirty="0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1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Expressive Art and Design- Music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To join in with nursery/number rhymes and copy actions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To listen (with increased attention) to sounds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To explore instruments and the sounds they make.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Topic Specific Vocabulary &amp; Knowledge- see knowledge organisers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3276220"/>
                  </a:ext>
                </a:extLst>
              </a:tr>
              <a:tr h="215991">
                <a:tc vMerge="1"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800" b="1" u="none" dirty="0">
                        <a:solidFill>
                          <a:schemeClr val="tx1"/>
                        </a:solidFill>
                        <a:effectLst/>
                        <a:latin typeface="Century Gothic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800" b="1" u="none" dirty="0">
                        <a:solidFill>
                          <a:schemeClr val="tx1"/>
                        </a:solidFill>
                        <a:effectLst/>
                        <a:latin typeface="Century Gothic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700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Make marks, circles, colours, glue, plan, feel, taste, look, sound, smell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700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Rhyme, song, sing, sound, instrument, hear, listen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072252"/>
                  </a:ext>
                </a:extLst>
              </a:tr>
              <a:tr h="1397000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700" b="1" u="non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Century Gothic"/>
                          <a:cs typeface="Times New Roman"/>
                        </a:rPr>
                        <a:t>Family, mum, dad, brother, sister, grandparent, etc, yesterday, now, next, sun, rain, cloudy, hot, cold, snow, busy, quiet, road, church, school.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700" b="1" u="non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Century Gothic"/>
                          <a:cs typeface="Times New Roman"/>
                        </a:rPr>
                        <a:t>Poppy, remembrance, 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700" b="1" u="non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Century Gothic"/>
                          <a:cs typeface="Times New Roman"/>
                        </a:rPr>
                        <a:t>Senses, touch, taste, see, hear, smell, tree, flower, etc, push, pull, stretch, squeeze, family, mum, dad etc, same, different.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700" b="1" u="non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Century Gothic"/>
                          <a:cs typeface="Times New Roman"/>
                        </a:rPr>
                        <a:t>Christmas, Diwali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Expressive Art and Design- Dance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Can show like/dislike something through facial expressions or gestures.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To move freely to music.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Expressive Art and Design- Pretend play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To participate in pretend play (with support)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700" b="0" u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 panose="02020603050405020304" pitchFamily="18" charset="0"/>
                        </a:rPr>
                        <a:t>To explore small world resources using gesture and movement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3241648"/>
                  </a:ext>
                </a:extLst>
              </a:tr>
              <a:tr h="76828">
                <a:tc vMerge="1">
                  <a:txBody>
                    <a:bodyPr/>
                    <a:lstStyle/>
                    <a:p>
                      <a:endParaRPr lang="en-US" sz="800" dirty="0">
                        <a:solidFill>
                          <a:srgbClr val="7030A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endParaRPr lang="en-US" sz="700" dirty="0">
                        <a:solidFill>
                          <a:srgbClr val="7030A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dirty="0">
                        <a:solidFill>
                          <a:srgbClr val="7030A0"/>
                        </a:solidFill>
                        <a:latin typeface="Century Gothic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entury Gothic"/>
                        </a:rPr>
                        <a:t>Like/dislike, music, dance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Family, mum, dad, </a:t>
                      </a:r>
                      <a:r>
                        <a:rPr lang="en-US" sz="700" dirty="0" err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etc</a:t>
                      </a:r>
                      <a:endParaRPr lang="en-US" sz="7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7778147"/>
                  </a:ext>
                </a:extLst>
              </a:tr>
            </a:tbl>
          </a:graphicData>
        </a:graphic>
      </p:graphicFrame>
      <p:sp>
        <p:nvSpPr>
          <p:cNvPr id="22" name="TextBox 21">
            <a:extLst>
              <a:ext uri="{FF2B5EF4-FFF2-40B4-BE49-F238E27FC236}">
                <a16:creationId xmlns:a16="http://schemas.microsoft.com/office/drawing/2014/main" id="{EC71577C-FEC1-4274-B3B1-385888537C6E}"/>
              </a:ext>
            </a:extLst>
          </p:cNvPr>
          <p:cNvSpPr txBox="1"/>
          <p:nvPr/>
        </p:nvSpPr>
        <p:spPr>
          <a:xfrm>
            <a:off x="661737" y="30569"/>
            <a:ext cx="111051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entury Gothic" panose="020B0502020202020204" pitchFamily="34" charset="0"/>
              </a:rPr>
              <a:t>Curriculum Overview 2022-23 Saplings </a:t>
            </a:r>
            <a:r>
              <a:rPr lang="en-GB" b="1">
                <a:latin typeface="Century Gothic" panose="020B0502020202020204" pitchFamily="34" charset="0"/>
              </a:rPr>
              <a:t>Autumn 2</a:t>
            </a:r>
            <a:r>
              <a:rPr lang="en-GB">
                <a:latin typeface="Century Gothic" panose="020B0502020202020204" pitchFamily="34" charset="0"/>
              </a:rPr>
              <a:t>– </a:t>
            </a:r>
            <a:r>
              <a:rPr lang="en-GB" dirty="0">
                <a:latin typeface="Century Gothic" panose="020B0502020202020204" pitchFamily="34" charset="0"/>
              </a:rPr>
              <a:t>Specific Areas of development 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F066732F-E7DD-43C4-8BF5-0F3CA01E28D3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2174" y="109696"/>
            <a:ext cx="697485" cy="211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73797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576</TotalTime>
  <Words>1678</Words>
  <Application>Microsoft Office PowerPoint</Application>
  <PresentationFormat>Widescreen</PresentationFormat>
  <Paragraphs>178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Century Gothic</vt:lpstr>
      <vt:lpstr>Times New Roman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Rebecca Greet</dc:creator>
  <cp:lastModifiedBy>Leanne Deakin</cp:lastModifiedBy>
  <cp:revision>89</cp:revision>
  <dcterms:created xsi:type="dcterms:W3CDTF">2022-11-24T09:56:56Z</dcterms:created>
  <dcterms:modified xsi:type="dcterms:W3CDTF">2023-05-12T15:04:00Z</dcterms:modified>
</cp:coreProperties>
</file>